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4373" r:id="rId5"/>
    <p:sldId id="4337" r:id="rId6"/>
    <p:sldId id="4379" r:id="rId7"/>
    <p:sldId id="4377" r:id="rId8"/>
    <p:sldId id="4378" r:id="rId9"/>
    <p:sldId id="4361" r:id="rId10"/>
    <p:sldId id="4360" r:id="rId11"/>
    <p:sldId id="4340" r:id="rId12"/>
    <p:sldId id="4342" r:id="rId13"/>
    <p:sldId id="4364" r:id="rId14"/>
    <p:sldId id="4343" r:id="rId15"/>
    <p:sldId id="4345" r:id="rId16"/>
    <p:sldId id="4365" r:id="rId17"/>
    <p:sldId id="4344" r:id="rId18"/>
    <p:sldId id="4366" r:id="rId19"/>
    <p:sldId id="4350" r:id="rId20"/>
    <p:sldId id="4367" r:id="rId21"/>
    <p:sldId id="4351" r:id="rId22"/>
    <p:sldId id="4354" r:id="rId23"/>
    <p:sldId id="4356" r:id="rId24"/>
    <p:sldId id="4357" r:id="rId25"/>
    <p:sldId id="4375" r:id="rId26"/>
    <p:sldId id="4376" r:id="rId27"/>
    <p:sldId id="4363" r:id="rId28"/>
    <p:sldId id="4374" r:id="rId29"/>
    <p:sldId id="4369" r:id="rId30"/>
    <p:sldId id="4370" r:id="rId31"/>
    <p:sldId id="4349" r:id="rId32"/>
    <p:sldId id="4362" r:id="rId33"/>
    <p:sldId id="43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0DB74A-96A6-C43E-A965-899312A4B0D6}" name="Natalia MACDONALD" initials="NM" userId="S::natalia.macdonald@wfp.org::578263bc-665d-43da-9f02-ad66c97047c9" providerId="AD"/>
  <p188:author id="{59BB2760-19A6-1C14-5D9C-30F5A9750125}" name="Chloe GUEGUEN" initials="" userId="S::chloe.gueguen@wfp.org::1d2b5a62-004f-4d24-a08a-e206d9ad98a6" providerId="AD"/>
  <p188:author id="{1337C46A-600C-70DE-0241-07E9B051954A}" name="Maximilian SEILERN" initials="MS" userId="S::maximilian.seilern@wfp.org::8dcb13e8-3418-420b-8905-013a7a76ada5" providerId="AD"/>
  <p188:author id="{276E638C-394B-FE61-438B-1D0BC537A872}" name="Bronwyn HEALY-AARONS" initials="BHA" userId="S::bronwyn.healy-aarons@wfp.org::d0e15ce4-c57b-473a-a153-4bda15bb9592" providerId="AD"/>
  <p188:author id="{CE467090-65A9-B35E-3413-39014C750D8A}" name="Luana MONBARON" initials="LM" userId="S::luana.monbaron@wfp.org::afee54fd-91f1-4a5e-ba58-826cc342b4db" providerId="AD"/>
  <p188:author id="{9CBFCA9C-E0C5-CBC8-2F1F-9FD5EE3C3BC7}" name="Astrid DEVALON" initials="AD" userId="S::astrid.devalon@wfp.org::1834a501-0b24-481e-baa5-89bb15beb178" providerId="AD"/>
  <p188:author id="{E7BF5DA5-3051-C644-B8AC-BCE5D4254549}" name="Fabiola MALSKAER" initials="FM" userId="S::fabiola.malskaer@wfp.org::3949745b-9205-42ba-8df8-3ce01675b7a8" providerId="AD"/>
  <p188:author id="{73ABA3AB-943C-64BF-01E7-5386EF0682E9}" name="Suzanne VANBALLEKOM" initials="SV" userId="S::suzanne.vanballekom@wfp.org::77dbfcb7-bc6d-45bf-ba03-7302f9d5000c" providerId="AD"/>
  <p188:author id="{744D8EC3-E13D-3C8F-F578-6355F309BF7F}" name="Guadalupe GALAMBOS" initials="GG" userId="S::guadalupe.galambos@wfp.org::ffa8ae28-166c-47e1-9cc2-c8fadb517fb9" providerId="AD"/>
  <p188:author id="{861E24D1-B6F2-D3C3-8952-E3E868B99F87}" name="M-Helene KYPRIANOU" initials="MK" userId="S::m-helene.kyprianou@wfp.org::cc310597-6fb8-4326-93fd-439eb3d1e4fa" providerId="AD"/>
  <p188:author id="{78369FF3-0606-3F77-42C4-C430ABD9D5F4}" name="Anna TRUSCHNER" initials="AT" userId="S::anna.truschner@wfp.org::f862f62c-4c21-4e7a-8d6d-cb14501892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D8EA"/>
    <a:srgbClr val="3293D5"/>
    <a:srgbClr val="5EB4E7"/>
    <a:srgbClr val="0070C0"/>
    <a:srgbClr val="950158"/>
    <a:srgbClr val="E3002B"/>
    <a:srgbClr val="03924A"/>
    <a:srgbClr val="000F59"/>
    <a:srgbClr val="ECE1B1"/>
    <a:srgbClr val="005D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A79CF-0245-3345-93C5-324AD8E0A284}" v="22" dt="2025-11-25T07:51:27.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3" autoAdjust="0"/>
    <p:restoredTop sz="76891" autoAdjust="0"/>
  </p:normalViewPr>
  <p:slideViewPr>
    <p:cSldViewPr snapToGrid="0">
      <p:cViewPr varScale="1">
        <p:scale>
          <a:sx n="96" d="100"/>
          <a:sy n="96" d="100"/>
        </p:scale>
        <p:origin x="142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833A4-0CDF-4785-A14F-A84248367550}" type="datetimeFigureOut">
              <a:rPr lang="en-GB" smtClean="0"/>
              <a:t>25/11/2025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00BEB-CC3D-4BEE-B4E0-4B325702C75B}" type="slidenum">
              <a:rPr lang="en-GB" smtClean="0"/>
              <a:t>‹#›</a:t>
            </a:fld>
            <a:endParaRPr lang="en-GB"/>
          </a:p>
        </p:txBody>
      </p:sp>
    </p:spTree>
    <p:extLst>
      <p:ext uri="{BB962C8B-B14F-4D97-AF65-F5344CB8AC3E}">
        <p14:creationId xmlns:p14="http://schemas.microsoft.com/office/powerpoint/2010/main" val="313078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r>
              <a:rPr lang="en-US" sz="12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What is ‘customer protection’? </a:t>
            </a:r>
            <a:br>
              <a:rPr lang="en-US" sz="12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2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Why do you think it is important for your work?</a:t>
            </a:r>
            <a:endParaRPr lang="en-GB" dirty="0"/>
          </a:p>
        </p:txBody>
      </p:sp>
      <p:sp>
        <p:nvSpPr>
          <p:cNvPr id="4" name="Slide Number Placeholder 3"/>
          <p:cNvSpPr>
            <a:spLocks noGrp="1"/>
          </p:cNvSpPr>
          <p:nvPr>
            <p:ph type="sldNum" sz="quarter" idx="5"/>
          </p:nvPr>
        </p:nvSpPr>
        <p:spPr/>
        <p:txBody>
          <a:bodyPr/>
          <a:lstStyle/>
          <a:p>
            <a:fld id="{EE500BEB-CC3D-4BEE-B4E0-4B325702C75B}" type="slidenum">
              <a:rPr lang="en-GB" smtClean="0"/>
              <a:t>1</a:t>
            </a:fld>
            <a:endParaRPr lang="en-GB"/>
          </a:p>
        </p:txBody>
      </p:sp>
    </p:spTree>
    <p:extLst>
      <p:ext uri="{BB962C8B-B14F-4D97-AF65-F5344CB8AC3E}">
        <p14:creationId xmlns:p14="http://schemas.microsoft.com/office/powerpoint/2010/main" val="165615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18</a:t>
            </a:fld>
            <a:endParaRPr lang="en-GB"/>
          </a:p>
        </p:txBody>
      </p:sp>
    </p:spTree>
    <p:extLst>
      <p:ext uri="{BB962C8B-B14F-4D97-AF65-F5344CB8AC3E}">
        <p14:creationId xmlns:p14="http://schemas.microsoft.com/office/powerpoint/2010/main" val="798283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people speak first then show examples – this is just a summary with examples to recap</a:t>
            </a:r>
          </a:p>
        </p:txBody>
      </p:sp>
      <p:sp>
        <p:nvSpPr>
          <p:cNvPr id="4" name="Slide Number Placeholder 3"/>
          <p:cNvSpPr>
            <a:spLocks noGrp="1"/>
          </p:cNvSpPr>
          <p:nvPr>
            <p:ph type="sldNum" sz="quarter" idx="5"/>
          </p:nvPr>
        </p:nvSpPr>
        <p:spPr/>
        <p:txBody>
          <a:bodyPr/>
          <a:lstStyle/>
          <a:p>
            <a:fld id="{EE500BEB-CC3D-4BEE-B4E0-4B325702C75B}" type="slidenum">
              <a:rPr lang="en-GB" smtClean="0"/>
              <a:t>20</a:t>
            </a:fld>
            <a:endParaRPr lang="en-GB"/>
          </a:p>
        </p:txBody>
      </p:sp>
    </p:spTree>
    <p:extLst>
      <p:ext uri="{BB962C8B-B14F-4D97-AF65-F5344CB8AC3E}">
        <p14:creationId xmlns:p14="http://schemas.microsoft.com/office/powerpoint/2010/main" val="246742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Summary to recap!</a:t>
            </a:r>
          </a:p>
        </p:txBody>
      </p:sp>
      <p:sp>
        <p:nvSpPr>
          <p:cNvPr id="4" name="Slide Number Placeholder 3"/>
          <p:cNvSpPr>
            <a:spLocks noGrp="1"/>
          </p:cNvSpPr>
          <p:nvPr>
            <p:ph type="sldNum" sz="quarter" idx="5"/>
          </p:nvPr>
        </p:nvSpPr>
        <p:spPr/>
        <p:txBody>
          <a:bodyPr/>
          <a:lstStyle/>
          <a:p>
            <a:fld id="{EE500BEB-CC3D-4BEE-B4E0-4B325702C75B}" type="slidenum">
              <a:rPr lang="en-GB" smtClean="0"/>
              <a:t>21</a:t>
            </a:fld>
            <a:endParaRPr lang="en-GB"/>
          </a:p>
        </p:txBody>
      </p:sp>
    </p:spTree>
    <p:extLst>
      <p:ext uri="{BB962C8B-B14F-4D97-AF65-F5344CB8AC3E}">
        <p14:creationId xmlns:p14="http://schemas.microsoft.com/office/powerpoint/2010/main" val="2685466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a:t>Technical</a:t>
            </a:r>
          </a:p>
          <a:p>
            <a:pPr marL="228600" indent="-228600">
              <a:buAutoNum type="arabicParenR"/>
            </a:pPr>
            <a:r>
              <a:rPr lang="en-GB"/>
              <a:t>Sensitive</a:t>
            </a:r>
          </a:p>
          <a:p>
            <a:pPr marL="228600" indent="-228600">
              <a:buAutoNum type="arabicParenR"/>
            </a:pPr>
            <a:r>
              <a:rPr lang="en-GB"/>
              <a:t>Sensitive (can account to fraud!)</a:t>
            </a:r>
          </a:p>
        </p:txBody>
      </p:sp>
      <p:sp>
        <p:nvSpPr>
          <p:cNvPr id="4" name="Slide Number Placeholder 3"/>
          <p:cNvSpPr>
            <a:spLocks noGrp="1"/>
          </p:cNvSpPr>
          <p:nvPr>
            <p:ph type="sldNum" sz="quarter" idx="5"/>
          </p:nvPr>
        </p:nvSpPr>
        <p:spPr/>
        <p:txBody>
          <a:bodyPr/>
          <a:lstStyle/>
          <a:p>
            <a:fld id="{EE500BEB-CC3D-4BEE-B4E0-4B325702C75B}" type="slidenum">
              <a:rPr lang="en-GB" smtClean="0"/>
              <a:t>22</a:t>
            </a:fld>
            <a:endParaRPr lang="en-GB"/>
          </a:p>
        </p:txBody>
      </p:sp>
    </p:spTree>
    <p:extLst>
      <p:ext uri="{BB962C8B-B14F-4D97-AF65-F5344CB8AC3E}">
        <p14:creationId xmlns:p14="http://schemas.microsoft.com/office/powerpoint/2010/main" val="323770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a:t>Programmatic issue/other issue</a:t>
            </a:r>
          </a:p>
          <a:p>
            <a:pPr marL="228600" indent="-228600">
              <a:buAutoNum type="arabicParenR"/>
            </a:pPr>
            <a:r>
              <a:rPr lang="en-GB"/>
              <a:t>Sensitive</a:t>
            </a:r>
          </a:p>
          <a:p>
            <a:pPr marL="228600" indent="-228600">
              <a:buAutoNum type="arabicParenR"/>
            </a:pPr>
            <a:r>
              <a:rPr lang="en-GB"/>
              <a:t>Sensitive</a:t>
            </a:r>
          </a:p>
        </p:txBody>
      </p:sp>
      <p:sp>
        <p:nvSpPr>
          <p:cNvPr id="4" name="Slide Number Placeholder 3"/>
          <p:cNvSpPr>
            <a:spLocks noGrp="1"/>
          </p:cNvSpPr>
          <p:nvPr>
            <p:ph type="sldNum" sz="quarter" idx="5"/>
          </p:nvPr>
        </p:nvSpPr>
        <p:spPr/>
        <p:txBody>
          <a:bodyPr/>
          <a:lstStyle/>
          <a:p>
            <a:fld id="{EE500BEB-CC3D-4BEE-B4E0-4B325702C75B}" type="slidenum">
              <a:rPr lang="en-GB" smtClean="0"/>
              <a:t>23</a:t>
            </a:fld>
            <a:endParaRPr lang="en-GB"/>
          </a:p>
        </p:txBody>
      </p:sp>
    </p:spTree>
    <p:extLst>
      <p:ext uri="{BB962C8B-B14F-4D97-AF65-F5344CB8AC3E}">
        <p14:creationId xmlns:p14="http://schemas.microsoft.com/office/powerpoint/2010/main" val="8621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also be used as role-play scenario</a:t>
            </a:r>
          </a:p>
        </p:txBody>
      </p:sp>
      <p:sp>
        <p:nvSpPr>
          <p:cNvPr id="4" name="Slide Number Placeholder 3"/>
          <p:cNvSpPr>
            <a:spLocks noGrp="1"/>
          </p:cNvSpPr>
          <p:nvPr>
            <p:ph type="sldNum" sz="quarter" idx="5"/>
          </p:nvPr>
        </p:nvSpPr>
        <p:spPr/>
        <p:txBody>
          <a:bodyPr/>
          <a:lstStyle/>
          <a:p>
            <a:fld id="{EE500BEB-CC3D-4BEE-B4E0-4B325702C75B}" type="slidenum">
              <a:rPr lang="en-GB" smtClean="0"/>
              <a:t>25</a:t>
            </a:fld>
            <a:endParaRPr lang="en-GB"/>
          </a:p>
        </p:txBody>
      </p:sp>
    </p:spTree>
    <p:extLst>
      <p:ext uri="{BB962C8B-B14F-4D97-AF65-F5344CB8AC3E}">
        <p14:creationId xmlns:p14="http://schemas.microsoft.com/office/powerpoint/2010/main" val="9265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26</a:t>
            </a:fld>
            <a:endParaRPr lang="en-GB"/>
          </a:p>
        </p:txBody>
      </p:sp>
    </p:spTree>
    <p:extLst>
      <p:ext uri="{BB962C8B-B14F-4D97-AF65-F5344CB8AC3E}">
        <p14:creationId xmlns:p14="http://schemas.microsoft.com/office/powerpoint/2010/main" val="77676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27</a:t>
            </a:fld>
            <a:endParaRPr lang="en-GB"/>
          </a:p>
        </p:txBody>
      </p:sp>
    </p:spTree>
    <p:extLst>
      <p:ext uri="{BB962C8B-B14F-4D97-AF65-F5344CB8AC3E}">
        <p14:creationId xmlns:p14="http://schemas.microsoft.com/office/powerpoint/2010/main" val="142139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most powerful, when delivered by someone from the FSP headquarters/manager/super-users</a:t>
            </a:r>
          </a:p>
        </p:txBody>
      </p:sp>
      <p:sp>
        <p:nvSpPr>
          <p:cNvPr id="4" name="Slide Number Placeholder 3"/>
          <p:cNvSpPr>
            <a:spLocks noGrp="1"/>
          </p:cNvSpPr>
          <p:nvPr>
            <p:ph type="sldNum" sz="quarter" idx="5"/>
          </p:nvPr>
        </p:nvSpPr>
        <p:spPr/>
        <p:txBody>
          <a:bodyPr/>
          <a:lstStyle/>
          <a:p>
            <a:fld id="{EE500BEB-CC3D-4BEE-B4E0-4B325702C75B}" type="slidenum">
              <a:rPr lang="en-GB" smtClean="0"/>
              <a:t>29</a:t>
            </a:fld>
            <a:endParaRPr lang="en-GB"/>
          </a:p>
        </p:txBody>
      </p:sp>
    </p:spTree>
    <p:extLst>
      <p:ext uri="{BB962C8B-B14F-4D97-AF65-F5344CB8AC3E}">
        <p14:creationId xmlns:p14="http://schemas.microsoft.com/office/powerpoint/2010/main" val="84678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highlight>
                <a:srgbClr val="FFFF00"/>
              </a:highlight>
            </a:endParaRPr>
          </a:p>
        </p:txBody>
      </p:sp>
      <p:sp>
        <p:nvSpPr>
          <p:cNvPr id="4" name="Slide Number Placeholder 3"/>
          <p:cNvSpPr>
            <a:spLocks noGrp="1"/>
          </p:cNvSpPr>
          <p:nvPr>
            <p:ph type="sldNum" sz="quarter" idx="5"/>
          </p:nvPr>
        </p:nvSpPr>
        <p:spPr/>
        <p:txBody>
          <a:bodyPr/>
          <a:lstStyle/>
          <a:p>
            <a:fld id="{EE500BEB-CC3D-4BEE-B4E0-4B325702C75B}" type="slidenum">
              <a:rPr lang="en-GB" smtClean="0"/>
              <a:t>2</a:t>
            </a:fld>
            <a:endParaRPr lang="en-GB"/>
          </a:p>
        </p:txBody>
      </p:sp>
    </p:spTree>
    <p:extLst>
      <p:ext uri="{BB962C8B-B14F-4D97-AF65-F5344CB8AC3E}">
        <p14:creationId xmlns:p14="http://schemas.microsoft.com/office/powerpoint/2010/main" val="338603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moderator:</a:t>
            </a:r>
          </a:p>
          <a:p>
            <a:endParaRPr lang="en-US" b="1" dirty="0"/>
          </a:p>
          <a:p>
            <a:pPr marL="228600" indent="-228600">
              <a:buFont typeface="+mj-lt"/>
              <a:buAutoNum type="arabicPeriod"/>
            </a:pPr>
            <a:r>
              <a:rPr lang="en-US" b="1" dirty="0"/>
              <a:t>More Loyal Customers</a:t>
            </a:r>
            <a:r>
              <a:rPr lang="en-US" dirty="0"/>
              <a:t>: Being respectful (especially to vulnerable clients) and fair encourages people to trust you. They feel safe, return to transact again, and recommend you to their friends.</a:t>
            </a:r>
          </a:p>
          <a:p>
            <a:pPr marL="228600" indent="-228600">
              <a:buFont typeface="+mj-lt"/>
              <a:buAutoNum type="arabicPeriod"/>
            </a:pPr>
            <a:r>
              <a:rPr lang="en-US" b="1" dirty="0"/>
              <a:t>Stronger Reputation</a:t>
            </a:r>
            <a:r>
              <a:rPr lang="en-US" dirty="0"/>
              <a:t>: Following laws, avoiding corruption, and keeping private information safe shows that you run a clean, honest business. A good reputation draws in new customers and partners.</a:t>
            </a:r>
          </a:p>
          <a:p>
            <a:pPr marL="228600" indent="-228600">
              <a:buFont typeface="+mj-lt"/>
              <a:buAutoNum type="arabicPeriod"/>
            </a:pPr>
            <a:r>
              <a:rPr lang="en-US" b="1" dirty="0"/>
              <a:t>Reduced Risks and Penalties</a:t>
            </a:r>
            <a:r>
              <a:rPr lang="en-US" dirty="0"/>
              <a:t>: Sticking to regulations and speaking up when something’s wrong helps you avoid legal problems. Fewer fines or shutdowns mean you can focus on growing your business.</a:t>
            </a:r>
          </a:p>
          <a:p>
            <a:pPr marL="228600" indent="-228600">
              <a:buFont typeface="+mj-lt"/>
              <a:buAutoNum type="arabicPeriod"/>
            </a:pPr>
            <a:r>
              <a:rPr lang="en-US" b="1" dirty="0"/>
              <a:t>Higher Employee Morale</a:t>
            </a:r>
            <a:r>
              <a:rPr lang="en-US" dirty="0"/>
              <a:t>: Being responsible and transparent with customers and staff makes employees proud to work for you. Happy staff often give better service, which boosts customer satisfaction and sales. Employees want to work for a business they can respect. Ethical practices lead to higher morale and less time spent hiring or training new staff.</a:t>
            </a:r>
          </a:p>
          <a:p>
            <a:pPr marL="228600" indent="-228600">
              <a:buFont typeface="+mj-lt"/>
              <a:buAutoNum type="arabicPeriod"/>
            </a:pPr>
            <a:r>
              <a:rPr lang="en-US" b="1" dirty="0"/>
              <a:t>Stronger Partnerships</a:t>
            </a:r>
            <a:r>
              <a:rPr lang="en-US" dirty="0"/>
              <a:t>: When you’re known to follow regulations and act fairly, larger firms, banks, and suppliers are more willing to collaborate with you.</a:t>
            </a:r>
          </a:p>
          <a:p>
            <a:pPr marL="228600" indent="-228600">
              <a:buFont typeface="+mj-lt"/>
              <a:buAutoNum type="arabicPeriod"/>
            </a:pPr>
            <a:r>
              <a:rPr lang="en-US" b="1" dirty="0"/>
              <a:t>Better Access to Credit</a:t>
            </a:r>
            <a:r>
              <a:rPr lang="en-US" dirty="0"/>
              <a:t>: Lenders prefer businesses with strong ethics and clear records, so you’re more likely to secure loans and investment.</a:t>
            </a:r>
          </a:p>
          <a:p>
            <a:pPr marL="228600" indent="-228600">
              <a:buFont typeface="+mj-lt"/>
              <a:buAutoNum type="arabicPeriod"/>
            </a:pPr>
            <a:r>
              <a:rPr lang="en-US" b="1" dirty="0"/>
              <a:t>Long-Term Growth</a:t>
            </a:r>
            <a:r>
              <a:rPr lang="en-US" dirty="0"/>
              <a:t>: With fewer legal issues and a solid reputation, you can focus on expansion. The trust you build encourages new customers to try—and keep using—your services.</a:t>
            </a:r>
          </a:p>
          <a:p>
            <a:pPr marL="228600" indent="-228600">
              <a:buFont typeface="+mj-lt"/>
              <a:buAutoNum type="arabicPeriod"/>
            </a:pPr>
            <a:r>
              <a:rPr lang="en-US" b="1" dirty="0"/>
              <a:t>Increase sales and cross-sells: </a:t>
            </a:r>
            <a:r>
              <a:rPr lang="en-US" dirty="0"/>
              <a:t>Customers are returning and are also buying other products in your shop than just mobile money services. For instance, you could offer other services like suggesting phone airtime or small savings accounts when someone comes to withdraw funds.</a:t>
            </a:r>
          </a:p>
          <a:p>
            <a:pPr marL="228600" indent="-228600">
              <a:buFont typeface="+mj-lt"/>
              <a:buAutoNum type="arabicPeriod"/>
            </a:pPr>
            <a:endParaRPr lang="en-US" dirty="0"/>
          </a:p>
          <a:p>
            <a:endParaRPr lang="en-GB" dirty="0"/>
          </a:p>
        </p:txBody>
      </p:sp>
      <p:sp>
        <p:nvSpPr>
          <p:cNvPr id="4" name="Slide Number Placeholder 3"/>
          <p:cNvSpPr>
            <a:spLocks noGrp="1"/>
          </p:cNvSpPr>
          <p:nvPr>
            <p:ph type="sldNum" sz="quarter" idx="5"/>
          </p:nvPr>
        </p:nvSpPr>
        <p:spPr/>
        <p:txBody>
          <a:bodyPr/>
          <a:lstStyle/>
          <a:p>
            <a:fld id="{EE500BEB-CC3D-4BEE-B4E0-4B325702C75B}" type="slidenum">
              <a:rPr lang="en-GB" smtClean="0"/>
              <a:t>5</a:t>
            </a:fld>
            <a:endParaRPr lang="en-GB"/>
          </a:p>
        </p:txBody>
      </p:sp>
    </p:spTree>
    <p:extLst>
      <p:ext uri="{BB962C8B-B14F-4D97-AF65-F5344CB8AC3E}">
        <p14:creationId xmlns:p14="http://schemas.microsoft.com/office/powerpoint/2010/main" val="422476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6</a:t>
            </a:fld>
            <a:endParaRPr lang="en-GB"/>
          </a:p>
        </p:txBody>
      </p:sp>
    </p:spTree>
    <p:extLst>
      <p:ext uri="{BB962C8B-B14F-4D97-AF65-F5344CB8AC3E}">
        <p14:creationId xmlns:p14="http://schemas.microsoft.com/office/powerpoint/2010/main" val="432444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00BEB-CC3D-4BEE-B4E0-4B325702C75B}" type="slidenum">
              <a:rPr lang="en-GB" smtClean="0"/>
              <a:t>10</a:t>
            </a:fld>
            <a:endParaRPr lang="en-GB"/>
          </a:p>
        </p:txBody>
      </p:sp>
    </p:spTree>
    <p:extLst>
      <p:ext uri="{BB962C8B-B14F-4D97-AF65-F5344CB8AC3E}">
        <p14:creationId xmlns:p14="http://schemas.microsoft.com/office/powerpoint/2010/main" val="160619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13</a:t>
            </a:fld>
            <a:endParaRPr lang="en-GB"/>
          </a:p>
        </p:txBody>
      </p:sp>
    </p:spTree>
    <p:extLst>
      <p:ext uri="{BB962C8B-B14F-4D97-AF65-F5344CB8AC3E}">
        <p14:creationId xmlns:p14="http://schemas.microsoft.com/office/powerpoint/2010/main" val="149010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14</a:t>
            </a:fld>
            <a:endParaRPr lang="en-GB"/>
          </a:p>
        </p:txBody>
      </p:sp>
    </p:spTree>
    <p:extLst>
      <p:ext uri="{BB962C8B-B14F-4D97-AF65-F5344CB8AC3E}">
        <p14:creationId xmlns:p14="http://schemas.microsoft.com/office/powerpoint/2010/main" val="122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15</a:t>
            </a:fld>
            <a:endParaRPr lang="en-GB"/>
          </a:p>
        </p:txBody>
      </p:sp>
    </p:spTree>
    <p:extLst>
      <p:ext uri="{BB962C8B-B14F-4D97-AF65-F5344CB8AC3E}">
        <p14:creationId xmlns:p14="http://schemas.microsoft.com/office/powerpoint/2010/main" val="28419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500BEB-CC3D-4BEE-B4E0-4B325702C75B}" type="slidenum">
              <a:rPr lang="en-GB" smtClean="0"/>
              <a:t>17</a:t>
            </a:fld>
            <a:endParaRPr lang="en-GB"/>
          </a:p>
        </p:txBody>
      </p:sp>
    </p:spTree>
    <p:extLst>
      <p:ext uri="{BB962C8B-B14F-4D97-AF65-F5344CB8AC3E}">
        <p14:creationId xmlns:p14="http://schemas.microsoft.com/office/powerpoint/2010/main" val="51780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AA8C-9B2B-9C65-8772-FBDEF96870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33F2DD-72C3-8682-BC9A-41432B397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01350-3BB0-B94C-0A5C-A218B5C43C98}"/>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BD6599BB-88F4-EE39-016D-B4962ED8E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6FFB5-4EE0-62BB-3D58-FA612636636E}"/>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312943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7E55-F0ED-452B-035D-7CD864E2B6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3ECFA7-EBF6-0861-FACB-36E4AE2B08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8A86F-6570-D1FF-31CE-3ACFF69DFFA8}"/>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7D7102A1-619F-497A-5E2A-88336E7E6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4C23A-E564-0BB3-8A40-2B22AF74D5BB}"/>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301084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5975F0-C57F-4BD5-42F8-0ADC64B329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7B6604-1294-1770-1BE6-188EECD8C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5C481-B7BC-0153-A23F-8BC5B36D1E0E}"/>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52B57F94-766E-D270-00C0-F200527A2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F7755-1819-16B2-4933-F4B1D7663D35}"/>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186048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37291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2DD4F6-EC7F-9A5D-C1FE-4B78AFE77A7A}"/>
              </a:ext>
            </a:extLst>
          </p:cNvPr>
          <p:cNvSpPr>
            <a:spLocks noGrp="1"/>
          </p:cNvSpPr>
          <p:nvPr>
            <p:ph type="title"/>
          </p:nvPr>
        </p:nvSpPr>
        <p:spPr>
          <a:xfrm>
            <a:off x="1523999" y="457200"/>
            <a:ext cx="3884342" cy="1600200"/>
          </a:xfrm>
        </p:spPr>
        <p:txBody>
          <a:bodyPr anchor="t" anchorCtr="0"/>
          <a:lstStyle>
            <a:lvl1pPr>
              <a:defRPr sz="3200" b="0" i="0">
                <a:solidFill>
                  <a:srgbClr val="982B56"/>
                </a:solidFill>
                <a:latin typeface="HALDEN SOLID" pitchFamily="2" charset="0"/>
                <a:ea typeface="Open Sans" panose="020B0606030504020204" pitchFamily="34" charset="0"/>
                <a:cs typeface="Open Sans" panose="020B0606030504020204" pitchFamily="34" charset="0"/>
              </a:defRPr>
            </a:lvl1pPr>
          </a:lstStyle>
          <a:p>
            <a:r>
              <a:rPr lang="en-GB"/>
              <a:t>Click to edit Master title style</a:t>
            </a:r>
          </a:p>
        </p:txBody>
      </p:sp>
      <p:sp>
        <p:nvSpPr>
          <p:cNvPr id="10" name="Text Placeholder 3">
            <a:extLst>
              <a:ext uri="{FF2B5EF4-FFF2-40B4-BE49-F238E27FC236}">
                <a16:creationId xmlns:a16="http://schemas.microsoft.com/office/drawing/2014/main" id="{6DBB0D4D-E901-7435-E54B-5FB2A6B74EE0}"/>
              </a:ext>
            </a:extLst>
          </p:cNvPr>
          <p:cNvSpPr>
            <a:spLocks noGrp="1"/>
          </p:cNvSpPr>
          <p:nvPr>
            <p:ph type="body" sz="half" idx="2"/>
          </p:nvPr>
        </p:nvSpPr>
        <p:spPr>
          <a:xfrm>
            <a:off x="1524000" y="2057400"/>
            <a:ext cx="9571463" cy="3811588"/>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11" name="Picture 10" descr="A picture containing silhouette, art&#10;&#10;Description automatically generated">
            <a:extLst>
              <a:ext uri="{FF2B5EF4-FFF2-40B4-BE49-F238E27FC236}">
                <a16:creationId xmlns:a16="http://schemas.microsoft.com/office/drawing/2014/main" id="{2243B84C-FECE-D965-94EF-64C069576552}"/>
              </a:ext>
            </a:extLst>
          </p:cNvPr>
          <p:cNvPicPr>
            <a:picLocks noChangeAspect="1"/>
          </p:cNvPicPr>
          <p:nvPr userDrawn="1"/>
        </p:nvPicPr>
        <p:blipFill>
          <a:blip r:embed="rId3"/>
          <a:stretch>
            <a:fillRect/>
          </a:stretch>
        </p:blipFill>
        <p:spPr>
          <a:xfrm flipV="1">
            <a:off x="-4355" y="0"/>
            <a:ext cx="12200710" cy="6862899"/>
          </a:xfrm>
          <a:prstGeom prst="rect">
            <a:avLst/>
          </a:prstGeom>
        </p:spPr>
      </p:pic>
      <p:pic>
        <p:nvPicPr>
          <p:cNvPr id="13" name="Picture 12" descr="A picture containing pattern, circle, art, symmetry&#10;&#10;Description automatically generated">
            <a:extLst>
              <a:ext uri="{FF2B5EF4-FFF2-40B4-BE49-F238E27FC236}">
                <a16:creationId xmlns:a16="http://schemas.microsoft.com/office/drawing/2014/main" id="{718A8BC9-F0E2-06F8-DFD0-58655B3A4A3F}"/>
              </a:ext>
            </a:extLst>
          </p:cNvPr>
          <p:cNvPicPr>
            <a:picLocks noChangeAspect="1"/>
          </p:cNvPicPr>
          <p:nvPr userDrawn="1"/>
        </p:nvPicPr>
        <p:blipFill>
          <a:blip r:embed="rId4"/>
          <a:stretch>
            <a:fillRect/>
          </a:stretch>
        </p:blipFill>
        <p:spPr>
          <a:xfrm rot="20236106">
            <a:off x="-1592702" y="4345762"/>
            <a:ext cx="2746273" cy="3811588"/>
          </a:xfrm>
          <a:prstGeom prst="rect">
            <a:avLst/>
          </a:prstGeom>
        </p:spPr>
      </p:pic>
      <p:pic>
        <p:nvPicPr>
          <p:cNvPr id="14" name="Picture 13" descr="A picture containing pattern, circle, art, symmetry&#10;&#10;Description automatically generated">
            <a:extLst>
              <a:ext uri="{FF2B5EF4-FFF2-40B4-BE49-F238E27FC236}">
                <a16:creationId xmlns:a16="http://schemas.microsoft.com/office/drawing/2014/main" id="{5680ED43-6437-6621-5B7E-DDF515779BE4}"/>
              </a:ext>
            </a:extLst>
          </p:cNvPr>
          <p:cNvPicPr>
            <a:picLocks noChangeAspect="1"/>
          </p:cNvPicPr>
          <p:nvPr userDrawn="1"/>
        </p:nvPicPr>
        <p:blipFill>
          <a:blip r:embed="rId4"/>
          <a:stretch>
            <a:fillRect/>
          </a:stretch>
        </p:blipFill>
        <p:spPr>
          <a:xfrm rot="10800000">
            <a:off x="10978436" y="-59934"/>
            <a:ext cx="2746273" cy="3811588"/>
          </a:xfrm>
          <a:prstGeom prst="rect">
            <a:avLst/>
          </a:prstGeom>
        </p:spPr>
      </p:pic>
    </p:spTree>
    <p:extLst>
      <p:ext uri="{BB962C8B-B14F-4D97-AF65-F5344CB8AC3E}">
        <p14:creationId xmlns:p14="http://schemas.microsoft.com/office/powerpoint/2010/main" val="301474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01CC-80E9-64EC-94F9-0843C1D17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9DB5D-AA6C-54D7-233C-3D6698B70A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E3503-C23C-B3C5-3ED5-13D3217A62D9}"/>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1D4DFE87-6DA4-8B83-F651-32F7E856E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83959-F41E-C9CE-CDFD-AD45EDBDF5FF}"/>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350667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DDB2-AA42-0ADE-BFF3-4D6A1E1551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891E9-943B-6EED-D62A-185FF783ED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207CD-DE7A-AFFA-D10B-F435F015624D}"/>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FC36A273-EDE8-4032-8966-88C56ED30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9B97C-8925-59D6-A570-C382E9E86FEB}"/>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4434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13AC-1469-04BD-32A3-41BC5E3C9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0224D-A934-190E-C978-043C8D018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D15F1-743B-8A12-9248-2CA62A1FE2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7E74AA-B775-41DB-1E9A-4D044B0D8F93}"/>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6" name="Footer Placeholder 5">
            <a:extLst>
              <a:ext uri="{FF2B5EF4-FFF2-40B4-BE49-F238E27FC236}">
                <a16:creationId xmlns:a16="http://schemas.microsoft.com/office/drawing/2014/main" id="{0622B5F9-2084-6CBE-426F-973A5BD45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5FF17-BB17-FDA8-3865-35272FAA72B8}"/>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84838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024E-4F56-4387-8E34-4F48197D35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4381AF-2138-E2AA-8297-F59465D3E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30E33-9A61-205D-A5CC-26D30328C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B00F7-7963-8163-083C-03D925E04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3CCEF-540C-EEA5-083C-F9AC250C65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0166D7-E517-0188-6D01-123A4EA896ED}"/>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8" name="Footer Placeholder 7">
            <a:extLst>
              <a:ext uri="{FF2B5EF4-FFF2-40B4-BE49-F238E27FC236}">
                <a16:creationId xmlns:a16="http://schemas.microsoft.com/office/drawing/2014/main" id="{EDEB20E4-1576-89CC-27C0-5E838B7E59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B17061-9A4A-50A6-5628-74CC1269B704}"/>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264885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A480-85A2-608B-0A9F-3BE3390BB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35691-ED1C-04F5-5BF5-C382A54B3718}"/>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4" name="Footer Placeholder 3">
            <a:extLst>
              <a:ext uri="{FF2B5EF4-FFF2-40B4-BE49-F238E27FC236}">
                <a16:creationId xmlns:a16="http://schemas.microsoft.com/office/drawing/2014/main" id="{EAF01269-5BFA-F54E-C04E-BFCB18215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5C7FD1-8218-F0BB-D2F4-AAC57064BE85}"/>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365756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2B064-EF53-516C-AE4B-95793B64D7AD}"/>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3" name="Footer Placeholder 2">
            <a:extLst>
              <a:ext uri="{FF2B5EF4-FFF2-40B4-BE49-F238E27FC236}">
                <a16:creationId xmlns:a16="http://schemas.microsoft.com/office/drawing/2014/main" id="{3523B371-CEF0-1F28-5ADD-EE9CD95B2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69756-89ED-FF85-623C-B3519FF02D06}"/>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303465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5E94-D763-6303-51DA-635C55AB7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C7971-F22C-2A40-9B5B-9416FFC744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BFD3E3-0F9B-5C00-C4AD-F15CF7F9F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0C94A-F780-6DA0-8516-43797CEDD511}"/>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6" name="Footer Placeholder 5">
            <a:extLst>
              <a:ext uri="{FF2B5EF4-FFF2-40B4-BE49-F238E27FC236}">
                <a16:creationId xmlns:a16="http://schemas.microsoft.com/office/drawing/2014/main" id="{F77BC7D0-E8F9-778B-2B8C-30C23D29C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5019C-6B55-DEE8-54B0-7F8714B836C8}"/>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84678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BCA6-ED6F-6408-7579-B37FC844F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891A9-CC06-AA86-5FB5-E6CECF53E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64B919-E453-5628-07AD-6A40E80D7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74B0F-3524-E16A-428C-051C36624D5E}"/>
              </a:ext>
            </a:extLst>
          </p:cNvPr>
          <p:cNvSpPr>
            <a:spLocks noGrp="1"/>
          </p:cNvSpPr>
          <p:nvPr>
            <p:ph type="dt" sz="half" idx="10"/>
          </p:nvPr>
        </p:nvSpPr>
        <p:spPr/>
        <p:txBody>
          <a:bodyPr/>
          <a:lstStyle/>
          <a:p>
            <a:fld id="{7E786049-DDE2-49E2-9BAA-AF8DFDCE8EE8}" type="datetimeFigureOut">
              <a:rPr lang="en-US" smtClean="0"/>
              <a:t>11/25/25</a:t>
            </a:fld>
            <a:endParaRPr lang="en-US"/>
          </a:p>
        </p:txBody>
      </p:sp>
      <p:sp>
        <p:nvSpPr>
          <p:cNvPr id="6" name="Footer Placeholder 5">
            <a:extLst>
              <a:ext uri="{FF2B5EF4-FFF2-40B4-BE49-F238E27FC236}">
                <a16:creationId xmlns:a16="http://schemas.microsoft.com/office/drawing/2014/main" id="{F41342F0-562F-657D-2130-0819DB22C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E26C2-2B72-7559-E339-DAC73BFCBF02}"/>
              </a:ext>
            </a:extLst>
          </p:cNvPr>
          <p:cNvSpPr>
            <a:spLocks noGrp="1"/>
          </p:cNvSpPr>
          <p:nvPr>
            <p:ph type="sldNum" sz="quarter" idx="12"/>
          </p:nvPr>
        </p:nvSpPr>
        <p:spPr/>
        <p:txBody>
          <a:bodyPr/>
          <a:lstStyle/>
          <a:p>
            <a:fld id="{CF6F0002-9516-4AEB-8DFE-C943E29239A8}" type="slidenum">
              <a:rPr lang="en-US" smtClean="0"/>
              <a:t>‹#›</a:t>
            </a:fld>
            <a:endParaRPr lang="en-US"/>
          </a:p>
        </p:txBody>
      </p:sp>
    </p:spTree>
    <p:extLst>
      <p:ext uri="{BB962C8B-B14F-4D97-AF65-F5344CB8AC3E}">
        <p14:creationId xmlns:p14="http://schemas.microsoft.com/office/powerpoint/2010/main" val="229494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7B99F-EC49-2D60-6F73-B8E42A68B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D1343C-B7A3-6515-422C-C7A8BEA3C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D82B1-D56F-747F-D4CF-B7B74C51B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86049-DDE2-49E2-9BAA-AF8DFDCE8EE8}" type="datetimeFigureOut">
              <a:rPr lang="en-US" smtClean="0"/>
              <a:t>11/25/25</a:t>
            </a:fld>
            <a:endParaRPr lang="en-US"/>
          </a:p>
        </p:txBody>
      </p:sp>
      <p:sp>
        <p:nvSpPr>
          <p:cNvPr id="5" name="Footer Placeholder 4">
            <a:extLst>
              <a:ext uri="{FF2B5EF4-FFF2-40B4-BE49-F238E27FC236}">
                <a16:creationId xmlns:a16="http://schemas.microsoft.com/office/drawing/2014/main" id="{F7784A41-8AE7-4A61-5F92-85FCAB20C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AA8FAA-5D86-554C-CB49-B31E54539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F0002-9516-4AEB-8DFE-C943E29239A8}" type="slidenum">
              <a:rPr lang="en-US" smtClean="0"/>
              <a:t>‹#›</a:t>
            </a:fld>
            <a:endParaRPr lang="en-US"/>
          </a:p>
        </p:txBody>
      </p:sp>
    </p:spTree>
    <p:extLst>
      <p:ext uri="{BB962C8B-B14F-4D97-AF65-F5344CB8AC3E}">
        <p14:creationId xmlns:p14="http://schemas.microsoft.com/office/powerpoint/2010/main" val="2560499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vimeo.com/309084196"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sponsiblecash.org/wp-content/uploads/Responsible-Cash-Toolkit_p.85-tipsheet-customer-facing-staff.pdf" TargetMode="External"/><Relationship Id="rId2" Type="http://schemas.openxmlformats.org/officeDocument/2006/relationships/hyperlink" Target="https://responsiblecash.org/wp-content/uploads/Responsible-Cash-Toolkit_p.82-84-setting-up-mechanisms-referrals-reporting.pdf"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7546FC-C30C-848C-AE93-2F8C32B67DF8}"/>
              </a:ext>
            </a:extLst>
          </p:cNvPr>
          <p:cNvGrpSpPr/>
          <p:nvPr/>
        </p:nvGrpSpPr>
        <p:grpSpPr>
          <a:xfrm>
            <a:off x="1373" y="0"/>
            <a:ext cx="12192000" cy="4518837"/>
            <a:chOff x="1373" y="0"/>
            <a:chExt cx="12192000" cy="4518837"/>
          </a:xfrm>
        </p:grpSpPr>
        <p:sp>
          <p:nvSpPr>
            <p:cNvPr id="5" name="Rectangle 4">
              <a:extLst>
                <a:ext uri="{FF2B5EF4-FFF2-40B4-BE49-F238E27FC236}">
                  <a16:creationId xmlns:a16="http://schemas.microsoft.com/office/drawing/2014/main" id="{4B691DD3-3D03-6F30-577F-74AD6E7DBF28}"/>
                </a:ext>
              </a:extLst>
            </p:cNvPr>
            <p:cNvSpPr/>
            <p:nvPr/>
          </p:nvSpPr>
          <p:spPr>
            <a:xfrm>
              <a:off x="1373" y="0"/>
              <a:ext cx="12192000" cy="451883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23">
              <a:extLst>
                <a:ext uri="{FF2B5EF4-FFF2-40B4-BE49-F238E27FC236}">
                  <a16:creationId xmlns:a16="http://schemas.microsoft.com/office/drawing/2014/main" id="{1DE975FD-AAD1-BA44-2979-887F45524844}"/>
                </a:ext>
              </a:extLst>
            </p:cNvPr>
            <p:cNvGrpSpPr>
              <a:grpSpLocks noChangeAspect="1"/>
            </p:cNvGrpSpPr>
            <p:nvPr/>
          </p:nvGrpSpPr>
          <p:grpSpPr bwMode="auto">
            <a:xfrm>
              <a:off x="4205165" y="2328630"/>
              <a:ext cx="784800" cy="784799"/>
              <a:chOff x="791" y="3726"/>
              <a:chExt cx="495" cy="495"/>
            </a:xfrm>
            <a:solidFill>
              <a:schemeClr val="bg1"/>
            </a:solidFill>
          </p:grpSpPr>
          <p:sp>
            <p:nvSpPr>
              <p:cNvPr id="202" name="Freeform 24">
                <a:extLst>
                  <a:ext uri="{FF2B5EF4-FFF2-40B4-BE49-F238E27FC236}">
                    <a16:creationId xmlns:a16="http://schemas.microsoft.com/office/drawing/2014/main" id="{2BAC110D-3C00-3236-0B79-552A49A331BB}"/>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3" name="Oval 25">
                <a:extLst>
                  <a:ext uri="{FF2B5EF4-FFF2-40B4-BE49-F238E27FC236}">
                    <a16:creationId xmlns:a16="http://schemas.microsoft.com/office/drawing/2014/main" id="{81648920-8DF3-8909-C66D-4C783C3BC084}"/>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4" name="Oval 26">
                <a:extLst>
                  <a:ext uri="{FF2B5EF4-FFF2-40B4-BE49-F238E27FC236}">
                    <a16:creationId xmlns:a16="http://schemas.microsoft.com/office/drawing/2014/main" id="{2375BB12-D64D-E526-DB53-52D3CB736F6E}"/>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5" name="Freeform 27">
                <a:extLst>
                  <a:ext uri="{FF2B5EF4-FFF2-40B4-BE49-F238E27FC236}">
                    <a16:creationId xmlns:a16="http://schemas.microsoft.com/office/drawing/2014/main" id="{0D970AC7-CAAD-3F5E-F422-23DFD5D251A1}"/>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90" name="Freeform 5">
              <a:extLst>
                <a:ext uri="{FF2B5EF4-FFF2-40B4-BE49-F238E27FC236}">
                  <a16:creationId xmlns:a16="http://schemas.microsoft.com/office/drawing/2014/main" id="{569AD77D-3CE9-6655-2F83-BAFD7A51D41D}"/>
                </a:ext>
              </a:extLst>
            </p:cNvPr>
            <p:cNvSpPr>
              <a:spLocks noChangeAspect="1" noEditPoints="1"/>
            </p:cNvSpPr>
            <p:nvPr/>
          </p:nvSpPr>
          <p:spPr bwMode="auto">
            <a:xfrm>
              <a:off x="2209296" y="366383"/>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21" name="Group 320">
              <a:extLst>
                <a:ext uri="{FF2B5EF4-FFF2-40B4-BE49-F238E27FC236}">
                  <a16:creationId xmlns:a16="http://schemas.microsoft.com/office/drawing/2014/main" id="{0505900F-7EDB-C733-7CD7-130556C35E3F}"/>
                </a:ext>
              </a:extLst>
            </p:cNvPr>
            <p:cNvGrpSpPr/>
            <p:nvPr/>
          </p:nvGrpSpPr>
          <p:grpSpPr>
            <a:xfrm>
              <a:off x="4143264" y="279568"/>
              <a:ext cx="896371" cy="874215"/>
              <a:chOff x="5520608" y="101236"/>
              <a:chExt cx="896371" cy="874215"/>
            </a:xfrm>
            <a:solidFill>
              <a:srgbClr val="5EB4E7"/>
            </a:solidFill>
          </p:grpSpPr>
          <p:sp>
            <p:nvSpPr>
              <p:cNvPr id="188" name="Freeform 20">
                <a:extLst>
                  <a:ext uri="{FF2B5EF4-FFF2-40B4-BE49-F238E27FC236}">
                    <a16:creationId xmlns:a16="http://schemas.microsoft.com/office/drawing/2014/main" id="{BF62F953-61C2-BD5D-27EF-62A279A76A9F}"/>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92" name="Freeform 13">
                <a:extLst>
                  <a:ext uri="{FF2B5EF4-FFF2-40B4-BE49-F238E27FC236}">
                    <a16:creationId xmlns:a16="http://schemas.microsoft.com/office/drawing/2014/main" id="{8AC3AE85-C076-D680-EDD5-456E84AF9A09}"/>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3" name="Freeform 15">
                <a:extLst>
                  <a:ext uri="{FF2B5EF4-FFF2-40B4-BE49-F238E27FC236}">
                    <a16:creationId xmlns:a16="http://schemas.microsoft.com/office/drawing/2014/main" id="{4D879061-133A-0DA6-2B14-F4D707889535}"/>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4" name="Freeform 16">
                <a:extLst>
                  <a:ext uri="{FF2B5EF4-FFF2-40B4-BE49-F238E27FC236}">
                    <a16:creationId xmlns:a16="http://schemas.microsoft.com/office/drawing/2014/main" id="{24CF403A-C614-9A7C-880F-EAA17744398D}"/>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5" name="Freeform 14">
                <a:extLst>
                  <a:ext uri="{FF2B5EF4-FFF2-40B4-BE49-F238E27FC236}">
                    <a16:creationId xmlns:a16="http://schemas.microsoft.com/office/drawing/2014/main" id="{D7FA0973-E868-6F7B-EBAC-63BBD56FED8F}"/>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22" name="Group 321">
              <a:extLst>
                <a:ext uri="{FF2B5EF4-FFF2-40B4-BE49-F238E27FC236}">
                  <a16:creationId xmlns:a16="http://schemas.microsoft.com/office/drawing/2014/main" id="{0A71A2AA-4AD3-2601-C1FE-E4C648C0358C}"/>
                </a:ext>
              </a:extLst>
            </p:cNvPr>
            <p:cNvGrpSpPr/>
            <p:nvPr/>
          </p:nvGrpSpPr>
          <p:grpSpPr>
            <a:xfrm>
              <a:off x="1212220" y="195190"/>
              <a:ext cx="901674" cy="958593"/>
              <a:chOff x="6492570" y="904697"/>
              <a:chExt cx="901674" cy="958593"/>
            </a:xfrm>
            <a:solidFill>
              <a:srgbClr val="5EB4E7"/>
            </a:solidFill>
          </p:grpSpPr>
          <p:grpSp>
            <p:nvGrpSpPr>
              <p:cNvPr id="191" name="Group 8">
                <a:extLst>
                  <a:ext uri="{FF2B5EF4-FFF2-40B4-BE49-F238E27FC236}">
                    <a16:creationId xmlns:a16="http://schemas.microsoft.com/office/drawing/2014/main" id="{0C90148A-61D8-201F-F41D-75A6F1CC160E}"/>
                  </a:ext>
                </a:extLst>
              </p:cNvPr>
              <p:cNvGrpSpPr>
                <a:grpSpLocks noChangeAspect="1"/>
              </p:cNvGrpSpPr>
              <p:nvPr/>
            </p:nvGrpSpPr>
            <p:grpSpPr bwMode="auto">
              <a:xfrm>
                <a:off x="6492570" y="1075890"/>
                <a:ext cx="790575" cy="787400"/>
                <a:chOff x="1068" y="2212"/>
                <a:chExt cx="498" cy="496"/>
              </a:xfrm>
              <a:grpFill/>
            </p:grpSpPr>
            <p:sp>
              <p:nvSpPr>
                <p:cNvPr id="198" name="Freeform 9">
                  <a:extLst>
                    <a:ext uri="{FF2B5EF4-FFF2-40B4-BE49-F238E27FC236}">
                      <a16:creationId xmlns:a16="http://schemas.microsoft.com/office/drawing/2014/main" id="{B5BEAFE2-DF99-1B1D-63CF-162974E2E4EC}"/>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9" name="Freeform 10">
                  <a:extLst>
                    <a:ext uri="{FF2B5EF4-FFF2-40B4-BE49-F238E27FC236}">
                      <a16:creationId xmlns:a16="http://schemas.microsoft.com/office/drawing/2014/main" id="{8873D085-3EE2-9500-B796-61FE02186B3D}"/>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0" name="Oval 11">
                  <a:extLst>
                    <a:ext uri="{FF2B5EF4-FFF2-40B4-BE49-F238E27FC236}">
                      <a16:creationId xmlns:a16="http://schemas.microsoft.com/office/drawing/2014/main" id="{B7BA6238-4509-4CE2-2111-4DA638F93E83}"/>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1" name="Oval 12">
                  <a:extLst>
                    <a:ext uri="{FF2B5EF4-FFF2-40B4-BE49-F238E27FC236}">
                      <a16:creationId xmlns:a16="http://schemas.microsoft.com/office/drawing/2014/main" id="{62D2814F-B377-063B-C47C-07D18A73DF52}"/>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96" name="Star: 5 Points 195">
                <a:extLst>
                  <a:ext uri="{FF2B5EF4-FFF2-40B4-BE49-F238E27FC236}">
                    <a16:creationId xmlns:a16="http://schemas.microsoft.com/office/drawing/2014/main" id="{B6E0B2D7-ABD0-A55C-CE9A-E125E48628F1}"/>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Star: 5 Points 196">
                <a:extLst>
                  <a:ext uri="{FF2B5EF4-FFF2-40B4-BE49-F238E27FC236}">
                    <a16:creationId xmlns:a16="http://schemas.microsoft.com/office/drawing/2014/main" id="{52AB33A8-FF82-32C3-47E5-34655F5CA381}"/>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5" name="Freeform 5">
              <a:extLst>
                <a:ext uri="{FF2B5EF4-FFF2-40B4-BE49-F238E27FC236}">
                  <a16:creationId xmlns:a16="http://schemas.microsoft.com/office/drawing/2014/main" id="{72198EB8-3F09-4741-15A4-80184C730B2F}"/>
                </a:ext>
              </a:extLst>
            </p:cNvPr>
            <p:cNvSpPr>
              <a:spLocks noChangeAspect="1" noEditPoints="1"/>
            </p:cNvSpPr>
            <p:nvPr/>
          </p:nvSpPr>
          <p:spPr bwMode="auto">
            <a:xfrm>
              <a:off x="6186829" y="366383"/>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03" name="Group 23">
              <a:extLst>
                <a:ext uri="{FF2B5EF4-FFF2-40B4-BE49-F238E27FC236}">
                  <a16:creationId xmlns:a16="http://schemas.microsoft.com/office/drawing/2014/main" id="{1A90D9D2-DDCB-5C60-7FF7-A0CB85D54D66}"/>
                </a:ext>
              </a:extLst>
            </p:cNvPr>
            <p:cNvGrpSpPr>
              <a:grpSpLocks noChangeAspect="1"/>
            </p:cNvGrpSpPr>
            <p:nvPr/>
          </p:nvGrpSpPr>
          <p:grpSpPr bwMode="auto">
            <a:xfrm>
              <a:off x="10200619" y="368984"/>
              <a:ext cx="784800" cy="784799"/>
              <a:chOff x="791" y="3726"/>
              <a:chExt cx="495" cy="495"/>
            </a:xfrm>
            <a:solidFill>
              <a:schemeClr val="bg1"/>
            </a:solidFill>
          </p:grpSpPr>
          <p:sp>
            <p:nvSpPr>
              <p:cNvPr id="316" name="Freeform 24">
                <a:extLst>
                  <a:ext uri="{FF2B5EF4-FFF2-40B4-BE49-F238E27FC236}">
                    <a16:creationId xmlns:a16="http://schemas.microsoft.com/office/drawing/2014/main" id="{2E61699E-EE88-CEB5-A563-FAB4CCCDC6D8}"/>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7" name="Oval 25">
                <a:extLst>
                  <a:ext uri="{FF2B5EF4-FFF2-40B4-BE49-F238E27FC236}">
                    <a16:creationId xmlns:a16="http://schemas.microsoft.com/office/drawing/2014/main" id="{4E7C5DD3-0238-F5A5-CF5A-AF5272F5446F}"/>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8" name="Oval 26">
                <a:extLst>
                  <a:ext uri="{FF2B5EF4-FFF2-40B4-BE49-F238E27FC236}">
                    <a16:creationId xmlns:a16="http://schemas.microsoft.com/office/drawing/2014/main" id="{45422A24-46BF-762A-05CB-3DCD948D9053}"/>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9" name="Freeform 27">
                <a:extLst>
                  <a:ext uri="{FF2B5EF4-FFF2-40B4-BE49-F238E27FC236}">
                    <a16:creationId xmlns:a16="http://schemas.microsoft.com/office/drawing/2014/main" id="{2FB1D853-13B8-4B05-0821-782C558D300A}"/>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04" name="Freeform 5">
              <a:extLst>
                <a:ext uri="{FF2B5EF4-FFF2-40B4-BE49-F238E27FC236}">
                  <a16:creationId xmlns:a16="http://schemas.microsoft.com/office/drawing/2014/main" id="{99622837-6893-63A1-1AB1-9B98C09A1693}"/>
                </a:ext>
              </a:extLst>
            </p:cNvPr>
            <p:cNvSpPr>
              <a:spLocks noChangeAspect="1" noEditPoints="1"/>
            </p:cNvSpPr>
            <p:nvPr/>
          </p:nvSpPr>
          <p:spPr bwMode="auto">
            <a:xfrm>
              <a:off x="8210742" y="366383"/>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50" name="Group 349">
              <a:extLst>
                <a:ext uri="{FF2B5EF4-FFF2-40B4-BE49-F238E27FC236}">
                  <a16:creationId xmlns:a16="http://schemas.microsoft.com/office/drawing/2014/main" id="{B68DCAE7-9B2E-D3F3-CCAB-7E3FB4F53B0F}"/>
                </a:ext>
              </a:extLst>
            </p:cNvPr>
            <p:cNvGrpSpPr/>
            <p:nvPr/>
          </p:nvGrpSpPr>
          <p:grpSpPr>
            <a:xfrm>
              <a:off x="7127181" y="279568"/>
              <a:ext cx="896371" cy="874215"/>
              <a:chOff x="9375157" y="58960"/>
              <a:chExt cx="896371" cy="874215"/>
            </a:xfrm>
          </p:grpSpPr>
          <p:sp>
            <p:nvSpPr>
              <p:cNvPr id="302" name="Freeform 20">
                <a:extLst>
                  <a:ext uri="{FF2B5EF4-FFF2-40B4-BE49-F238E27FC236}">
                    <a16:creationId xmlns:a16="http://schemas.microsoft.com/office/drawing/2014/main" id="{E9C0009F-4DA5-F1C7-917D-B38CF8D8F277}"/>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06" name="Freeform 13">
                <a:extLst>
                  <a:ext uri="{FF2B5EF4-FFF2-40B4-BE49-F238E27FC236}">
                    <a16:creationId xmlns:a16="http://schemas.microsoft.com/office/drawing/2014/main" id="{918CFE68-2E47-7E91-259D-9DB297975C1D}"/>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7" name="Freeform 15">
                <a:extLst>
                  <a:ext uri="{FF2B5EF4-FFF2-40B4-BE49-F238E27FC236}">
                    <a16:creationId xmlns:a16="http://schemas.microsoft.com/office/drawing/2014/main" id="{EDE25D2B-43BB-5247-176C-12C3C11F62BF}"/>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8" name="Freeform 16">
                <a:extLst>
                  <a:ext uri="{FF2B5EF4-FFF2-40B4-BE49-F238E27FC236}">
                    <a16:creationId xmlns:a16="http://schemas.microsoft.com/office/drawing/2014/main" id="{79FAD936-3030-D782-9A99-4A4AF3ACA335}"/>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9" name="Freeform 14">
                <a:extLst>
                  <a:ext uri="{FF2B5EF4-FFF2-40B4-BE49-F238E27FC236}">
                    <a16:creationId xmlns:a16="http://schemas.microsoft.com/office/drawing/2014/main" id="{2A46814F-F0FF-C9CF-EEAC-EC29241F8EDC}"/>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49" name="Group 348">
              <a:extLst>
                <a:ext uri="{FF2B5EF4-FFF2-40B4-BE49-F238E27FC236}">
                  <a16:creationId xmlns:a16="http://schemas.microsoft.com/office/drawing/2014/main" id="{BCA92891-8030-DAEA-C6D5-681200F201F9}"/>
                </a:ext>
              </a:extLst>
            </p:cNvPr>
            <p:cNvGrpSpPr/>
            <p:nvPr/>
          </p:nvGrpSpPr>
          <p:grpSpPr>
            <a:xfrm>
              <a:off x="5178720" y="195190"/>
              <a:ext cx="901674" cy="958593"/>
              <a:chOff x="10347119" y="862421"/>
              <a:chExt cx="901674" cy="958593"/>
            </a:xfrm>
          </p:grpSpPr>
          <p:grpSp>
            <p:nvGrpSpPr>
              <p:cNvPr id="305" name="Group 8">
                <a:extLst>
                  <a:ext uri="{FF2B5EF4-FFF2-40B4-BE49-F238E27FC236}">
                    <a16:creationId xmlns:a16="http://schemas.microsoft.com/office/drawing/2014/main" id="{61C43CCE-E12E-DE68-5F5D-EB64F2BD7832}"/>
                  </a:ext>
                </a:extLst>
              </p:cNvPr>
              <p:cNvGrpSpPr>
                <a:grpSpLocks noChangeAspect="1"/>
              </p:cNvGrpSpPr>
              <p:nvPr/>
            </p:nvGrpSpPr>
            <p:grpSpPr bwMode="auto">
              <a:xfrm>
                <a:off x="10347119" y="1033614"/>
                <a:ext cx="790575" cy="787400"/>
                <a:chOff x="1068" y="2212"/>
                <a:chExt cx="498" cy="496"/>
              </a:xfrm>
              <a:solidFill>
                <a:schemeClr val="bg1"/>
              </a:solidFill>
            </p:grpSpPr>
            <p:sp>
              <p:nvSpPr>
                <p:cNvPr id="312" name="Freeform 9">
                  <a:extLst>
                    <a:ext uri="{FF2B5EF4-FFF2-40B4-BE49-F238E27FC236}">
                      <a16:creationId xmlns:a16="http://schemas.microsoft.com/office/drawing/2014/main" id="{18ACBB2A-F870-4C41-358C-662B15AED171}"/>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3" name="Freeform 10">
                  <a:extLst>
                    <a:ext uri="{FF2B5EF4-FFF2-40B4-BE49-F238E27FC236}">
                      <a16:creationId xmlns:a16="http://schemas.microsoft.com/office/drawing/2014/main" id="{AAA0F942-5B1D-B0CF-CE9D-7E5FF9B7BA9E}"/>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4" name="Oval 11">
                  <a:extLst>
                    <a:ext uri="{FF2B5EF4-FFF2-40B4-BE49-F238E27FC236}">
                      <a16:creationId xmlns:a16="http://schemas.microsoft.com/office/drawing/2014/main" id="{1E2497D2-398C-6AAA-7395-17F59F9D1D88}"/>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5" name="Oval 12">
                  <a:extLst>
                    <a:ext uri="{FF2B5EF4-FFF2-40B4-BE49-F238E27FC236}">
                      <a16:creationId xmlns:a16="http://schemas.microsoft.com/office/drawing/2014/main" id="{DEE39FB7-3757-D893-C535-97D1A1AEE64F}"/>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10" name="Star: 5 Points 309">
                <a:extLst>
                  <a:ext uri="{FF2B5EF4-FFF2-40B4-BE49-F238E27FC236}">
                    <a16:creationId xmlns:a16="http://schemas.microsoft.com/office/drawing/2014/main" id="{8B7E4825-D47A-24B1-FA94-8BF7F3BE42F8}"/>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Star: 5 Points 310">
                <a:extLst>
                  <a:ext uri="{FF2B5EF4-FFF2-40B4-BE49-F238E27FC236}">
                    <a16:creationId xmlns:a16="http://schemas.microsoft.com/office/drawing/2014/main" id="{2CF64E5C-80AC-72C7-FE4F-16F41F72D546}"/>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E91675C0-0DE3-ED80-DF8A-DF79B861CB82}"/>
                </a:ext>
              </a:extLst>
            </p:cNvPr>
            <p:cNvGrpSpPr/>
            <p:nvPr/>
          </p:nvGrpSpPr>
          <p:grpSpPr>
            <a:xfrm>
              <a:off x="11135715" y="279568"/>
              <a:ext cx="896371" cy="874215"/>
              <a:chOff x="5520608" y="101236"/>
              <a:chExt cx="896371" cy="874215"/>
            </a:xfrm>
            <a:solidFill>
              <a:srgbClr val="3293D5"/>
            </a:solidFill>
          </p:grpSpPr>
          <p:sp>
            <p:nvSpPr>
              <p:cNvPr id="330" name="Freeform 20">
                <a:extLst>
                  <a:ext uri="{FF2B5EF4-FFF2-40B4-BE49-F238E27FC236}">
                    <a16:creationId xmlns:a16="http://schemas.microsoft.com/office/drawing/2014/main" id="{844FCE65-FE31-AF0F-42D4-F7854A9E75DD}"/>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331" name="Freeform 13">
                <a:extLst>
                  <a:ext uri="{FF2B5EF4-FFF2-40B4-BE49-F238E27FC236}">
                    <a16:creationId xmlns:a16="http://schemas.microsoft.com/office/drawing/2014/main" id="{EEE00EA7-F3A5-CB31-F833-66A675A0DC25}"/>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2" name="Freeform 15">
                <a:extLst>
                  <a:ext uri="{FF2B5EF4-FFF2-40B4-BE49-F238E27FC236}">
                    <a16:creationId xmlns:a16="http://schemas.microsoft.com/office/drawing/2014/main" id="{A29F5080-A714-65D3-C780-7FF47AECE808}"/>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3" name="Freeform 16">
                <a:extLst>
                  <a:ext uri="{FF2B5EF4-FFF2-40B4-BE49-F238E27FC236}">
                    <a16:creationId xmlns:a16="http://schemas.microsoft.com/office/drawing/2014/main" id="{1489F759-4DC0-93F6-F4E2-A9C0A15CF26E}"/>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4" name="Freeform 14">
                <a:extLst>
                  <a:ext uri="{FF2B5EF4-FFF2-40B4-BE49-F238E27FC236}">
                    <a16:creationId xmlns:a16="http://schemas.microsoft.com/office/drawing/2014/main" id="{2B58F65A-FFE8-EB2F-11A9-58F82D454A5F}"/>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35" name="Group 334">
              <a:extLst>
                <a:ext uri="{FF2B5EF4-FFF2-40B4-BE49-F238E27FC236}">
                  <a16:creationId xmlns:a16="http://schemas.microsoft.com/office/drawing/2014/main" id="{4CE5C989-66EA-B96F-E8FC-45D54576D1AB}"/>
                </a:ext>
              </a:extLst>
            </p:cNvPr>
            <p:cNvGrpSpPr/>
            <p:nvPr/>
          </p:nvGrpSpPr>
          <p:grpSpPr>
            <a:xfrm>
              <a:off x="9195549" y="195190"/>
              <a:ext cx="901674" cy="958593"/>
              <a:chOff x="6492570" y="904697"/>
              <a:chExt cx="901674" cy="958593"/>
            </a:xfrm>
            <a:solidFill>
              <a:srgbClr val="5EB4E7"/>
            </a:solidFill>
          </p:grpSpPr>
          <p:grpSp>
            <p:nvGrpSpPr>
              <p:cNvPr id="336" name="Group 8">
                <a:extLst>
                  <a:ext uri="{FF2B5EF4-FFF2-40B4-BE49-F238E27FC236}">
                    <a16:creationId xmlns:a16="http://schemas.microsoft.com/office/drawing/2014/main" id="{40E0C634-B300-82B0-3D40-8D786C2F6577}"/>
                  </a:ext>
                </a:extLst>
              </p:cNvPr>
              <p:cNvGrpSpPr>
                <a:grpSpLocks noChangeAspect="1"/>
              </p:cNvGrpSpPr>
              <p:nvPr/>
            </p:nvGrpSpPr>
            <p:grpSpPr bwMode="auto">
              <a:xfrm>
                <a:off x="6492570" y="1075890"/>
                <a:ext cx="790575" cy="787400"/>
                <a:chOff x="1068" y="2212"/>
                <a:chExt cx="498" cy="496"/>
              </a:xfrm>
              <a:grpFill/>
            </p:grpSpPr>
            <p:sp>
              <p:nvSpPr>
                <p:cNvPr id="339" name="Freeform 9">
                  <a:extLst>
                    <a:ext uri="{FF2B5EF4-FFF2-40B4-BE49-F238E27FC236}">
                      <a16:creationId xmlns:a16="http://schemas.microsoft.com/office/drawing/2014/main" id="{83202941-5485-ED75-D12E-409BCA752FF3}"/>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0" name="Freeform 10">
                  <a:extLst>
                    <a:ext uri="{FF2B5EF4-FFF2-40B4-BE49-F238E27FC236}">
                      <a16:creationId xmlns:a16="http://schemas.microsoft.com/office/drawing/2014/main" id="{86977A15-AEB0-B902-1042-34FA1233877E}"/>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1" name="Oval 11">
                  <a:extLst>
                    <a:ext uri="{FF2B5EF4-FFF2-40B4-BE49-F238E27FC236}">
                      <a16:creationId xmlns:a16="http://schemas.microsoft.com/office/drawing/2014/main" id="{719AAD76-A7B7-D199-E57A-5072DC4C2F1D}"/>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2" name="Oval 12">
                  <a:extLst>
                    <a:ext uri="{FF2B5EF4-FFF2-40B4-BE49-F238E27FC236}">
                      <a16:creationId xmlns:a16="http://schemas.microsoft.com/office/drawing/2014/main" id="{0CDE2578-364C-FCDB-335E-9438F22A96F7}"/>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37" name="Star: 5 Points 336">
                <a:extLst>
                  <a:ext uri="{FF2B5EF4-FFF2-40B4-BE49-F238E27FC236}">
                    <a16:creationId xmlns:a16="http://schemas.microsoft.com/office/drawing/2014/main" id="{86E0E7A5-5B69-CF0B-BEEB-9EE1A2FC1A1D}"/>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Star: 5 Points 337">
                <a:extLst>
                  <a:ext uri="{FF2B5EF4-FFF2-40B4-BE49-F238E27FC236}">
                    <a16:creationId xmlns:a16="http://schemas.microsoft.com/office/drawing/2014/main" id="{DEAC2DCF-2EA6-1AE1-5DB4-9045331358F5}"/>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3" name="Group 342">
              <a:extLst>
                <a:ext uri="{FF2B5EF4-FFF2-40B4-BE49-F238E27FC236}">
                  <a16:creationId xmlns:a16="http://schemas.microsoft.com/office/drawing/2014/main" id="{D4766889-4C61-0313-D6B1-62C5B641BDEE}"/>
                </a:ext>
              </a:extLst>
            </p:cNvPr>
            <p:cNvGrpSpPr/>
            <p:nvPr/>
          </p:nvGrpSpPr>
          <p:grpSpPr>
            <a:xfrm>
              <a:off x="167743" y="279568"/>
              <a:ext cx="896371" cy="874215"/>
              <a:chOff x="5520608" y="101236"/>
              <a:chExt cx="896371" cy="874215"/>
            </a:xfrm>
          </p:grpSpPr>
          <p:sp>
            <p:nvSpPr>
              <p:cNvPr id="344" name="Freeform 20">
                <a:extLst>
                  <a:ext uri="{FF2B5EF4-FFF2-40B4-BE49-F238E27FC236}">
                    <a16:creationId xmlns:a16="http://schemas.microsoft.com/office/drawing/2014/main" id="{F3F30FAE-7E55-4B89-F0CC-8A5FF64FB4CB}"/>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45" name="Freeform 13">
                <a:extLst>
                  <a:ext uri="{FF2B5EF4-FFF2-40B4-BE49-F238E27FC236}">
                    <a16:creationId xmlns:a16="http://schemas.microsoft.com/office/drawing/2014/main" id="{A6175E51-F608-4A2B-7468-1099A910E38F}"/>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6" name="Freeform 15">
                <a:extLst>
                  <a:ext uri="{FF2B5EF4-FFF2-40B4-BE49-F238E27FC236}">
                    <a16:creationId xmlns:a16="http://schemas.microsoft.com/office/drawing/2014/main" id="{8788AC66-711B-CB86-C99B-2D4B4F9FFF51}"/>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7" name="Freeform 16">
                <a:extLst>
                  <a:ext uri="{FF2B5EF4-FFF2-40B4-BE49-F238E27FC236}">
                    <a16:creationId xmlns:a16="http://schemas.microsoft.com/office/drawing/2014/main" id="{7C0351BB-51DF-814B-9F04-6F95EA7794A0}"/>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8" name="Freeform 14">
                <a:extLst>
                  <a:ext uri="{FF2B5EF4-FFF2-40B4-BE49-F238E27FC236}">
                    <a16:creationId xmlns:a16="http://schemas.microsoft.com/office/drawing/2014/main" id="{1D58329F-7667-888F-189A-1BC15CA3B360}"/>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51" name="Group 23">
              <a:extLst>
                <a:ext uri="{FF2B5EF4-FFF2-40B4-BE49-F238E27FC236}">
                  <a16:creationId xmlns:a16="http://schemas.microsoft.com/office/drawing/2014/main" id="{ACF3D017-A069-ED15-94CC-E8943A7BE938}"/>
                </a:ext>
              </a:extLst>
            </p:cNvPr>
            <p:cNvGrpSpPr>
              <a:grpSpLocks noChangeAspect="1"/>
            </p:cNvGrpSpPr>
            <p:nvPr/>
          </p:nvGrpSpPr>
          <p:grpSpPr bwMode="auto">
            <a:xfrm>
              <a:off x="1219805" y="1348807"/>
              <a:ext cx="784800" cy="784799"/>
              <a:chOff x="791" y="3726"/>
              <a:chExt cx="495" cy="495"/>
            </a:xfrm>
            <a:solidFill>
              <a:schemeClr val="bg1"/>
            </a:solidFill>
          </p:grpSpPr>
          <p:sp>
            <p:nvSpPr>
              <p:cNvPr id="352" name="Freeform 24">
                <a:extLst>
                  <a:ext uri="{FF2B5EF4-FFF2-40B4-BE49-F238E27FC236}">
                    <a16:creationId xmlns:a16="http://schemas.microsoft.com/office/drawing/2014/main" id="{A7813B73-4562-43A4-6E7D-8C872FAC6839}"/>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3" name="Oval 25">
                <a:extLst>
                  <a:ext uri="{FF2B5EF4-FFF2-40B4-BE49-F238E27FC236}">
                    <a16:creationId xmlns:a16="http://schemas.microsoft.com/office/drawing/2014/main" id="{52E4878D-F11A-8BE4-72B4-5CCB317363A5}"/>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4" name="Oval 26">
                <a:extLst>
                  <a:ext uri="{FF2B5EF4-FFF2-40B4-BE49-F238E27FC236}">
                    <a16:creationId xmlns:a16="http://schemas.microsoft.com/office/drawing/2014/main" id="{0F355C97-0A2A-07E0-F8EF-EA0AAE0F09EC}"/>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5" name="Freeform 27">
                <a:extLst>
                  <a:ext uri="{FF2B5EF4-FFF2-40B4-BE49-F238E27FC236}">
                    <a16:creationId xmlns:a16="http://schemas.microsoft.com/office/drawing/2014/main" id="{BED56756-724B-6800-2048-C88F575ADB54}"/>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56" name="Freeform 5">
              <a:extLst>
                <a:ext uri="{FF2B5EF4-FFF2-40B4-BE49-F238E27FC236}">
                  <a16:creationId xmlns:a16="http://schemas.microsoft.com/office/drawing/2014/main" id="{9CC558AB-5738-2066-FDAB-CC50E609032E}"/>
                </a:ext>
              </a:extLst>
            </p:cNvPr>
            <p:cNvSpPr>
              <a:spLocks noChangeAspect="1" noEditPoints="1"/>
            </p:cNvSpPr>
            <p:nvPr/>
          </p:nvSpPr>
          <p:spPr bwMode="auto">
            <a:xfrm>
              <a:off x="215833" y="1346206"/>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57" name="Group 356">
              <a:extLst>
                <a:ext uri="{FF2B5EF4-FFF2-40B4-BE49-F238E27FC236}">
                  <a16:creationId xmlns:a16="http://schemas.microsoft.com/office/drawing/2014/main" id="{DA4F1034-601C-5AA5-E211-200347771B0E}"/>
                </a:ext>
              </a:extLst>
            </p:cNvPr>
            <p:cNvGrpSpPr/>
            <p:nvPr/>
          </p:nvGrpSpPr>
          <p:grpSpPr>
            <a:xfrm>
              <a:off x="2149801" y="1259391"/>
              <a:ext cx="896371" cy="874215"/>
              <a:chOff x="5520608" y="101236"/>
              <a:chExt cx="896371" cy="874215"/>
            </a:xfrm>
            <a:solidFill>
              <a:srgbClr val="5EB4E7"/>
            </a:solidFill>
          </p:grpSpPr>
          <p:sp>
            <p:nvSpPr>
              <p:cNvPr id="358" name="Freeform 20">
                <a:extLst>
                  <a:ext uri="{FF2B5EF4-FFF2-40B4-BE49-F238E27FC236}">
                    <a16:creationId xmlns:a16="http://schemas.microsoft.com/office/drawing/2014/main" id="{8B242291-5E64-6DD6-DA46-E0A3D7F501C0}"/>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359" name="Freeform 13">
                <a:extLst>
                  <a:ext uri="{FF2B5EF4-FFF2-40B4-BE49-F238E27FC236}">
                    <a16:creationId xmlns:a16="http://schemas.microsoft.com/office/drawing/2014/main" id="{BEA5A057-E47C-260B-4088-74A9C4EF140D}"/>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60" name="Freeform 15">
                <a:extLst>
                  <a:ext uri="{FF2B5EF4-FFF2-40B4-BE49-F238E27FC236}">
                    <a16:creationId xmlns:a16="http://schemas.microsoft.com/office/drawing/2014/main" id="{535C5574-3152-A3D0-EA8F-521423654600}"/>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61" name="Freeform 16">
                <a:extLst>
                  <a:ext uri="{FF2B5EF4-FFF2-40B4-BE49-F238E27FC236}">
                    <a16:creationId xmlns:a16="http://schemas.microsoft.com/office/drawing/2014/main" id="{74612E88-30B1-6054-4821-11706D6A8444}"/>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62" name="Freeform 14">
                <a:extLst>
                  <a:ext uri="{FF2B5EF4-FFF2-40B4-BE49-F238E27FC236}">
                    <a16:creationId xmlns:a16="http://schemas.microsoft.com/office/drawing/2014/main" id="{78424F25-96E1-9D59-7CEE-1D56B4499E8E}"/>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63" name="Group 362">
              <a:extLst>
                <a:ext uri="{FF2B5EF4-FFF2-40B4-BE49-F238E27FC236}">
                  <a16:creationId xmlns:a16="http://schemas.microsoft.com/office/drawing/2014/main" id="{90677F36-D69B-CFA5-0EC7-5FA871A16D41}"/>
                </a:ext>
              </a:extLst>
            </p:cNvPr>
            <p:cNvGrpSpPr/>
            <p:nvPr/>
          </p:nvGrpSpPr>
          <p:grpSpPr>
            <a:xfrm>
              <a:off x="3207291" y="1175013"/>
              <a:ext cx="901674" cy="958593"/>
              <a:chOff x="10347119" y="862421"/>
              <a:chExt cx="901674" cy="958593"/>
            </a:xfrm>
          </p:grpSpPr>
          <p:grpSp>
            <p:nvGrpSpPr>
              <p:cNvPr id="364" name="Group 8">
                <a:extLst>
                  <a:ext uri="{FF2B5EF4-FFF2-40B4-BE49-F238E27FC236}">
                    <a16:creationId xmlns:a16="http://schemas.microsoft.com/office/drawing/2014/main" id="{1F68EDDF-A020-4FBE-A6D9-1EDC49367322}"/>
                  </a:ext>
                </a:extLst>
              </p:cNvPr>
              <p:cNvGrpSpPr>
                <a:grpSpLocks noChangeAspect="1"/>
              </p:cNvGrpSpPr>
              <p:nvPr/>
            </p:nvGrpSpPr>
            <p:grpSpPr bwMode="auto">
              <a:xfrm>
                <a:off x="10347119" y="1033614"/>
                <a:ext cx="790575" cy="787400"/>
                <a:chOff x="1068" y="2212"/>
                <a:chExt cx="498" cy="496"/>
              </a:xfrm>
              <a:solidFill>
                <a:schemeClr val="bg1"/>
              </a:solidFill>
            </p:grpSpPr>
            <p:sp>
              <p:nvSpPr>
                <p:cNvPr id="367" name="Freeform 9">
                  <a:extLst>
                    <a:ext uri="{FF2B5EF4-FFF2-40B4-BE49-F238E27FC236}">
                      <a16:creationId xmlns:a16="http://schemas.microsoft.com/office/drawing/2014/main" id="{FEBBCB50-EBF4-1202-1852-C30B3835C9C3}"/>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8" name="Freeform 10">
                  <a:extLst>
                    <a:ext uri="{FF2B5EF4-FFF2-40B4-BE49-F238E27FC236}">
                      <a16:creationId xmlns:a16="http://schemas.microsoft.com/office/drawing/2014/main" id="{7F3F9507-A96F-251B-1B03-42D5533DFACF}"/>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9" name="Oval 11">
                  <a:extLst>
                    <a:ext uri="{FF2B5EF4-FFF2-40B4-BE49-F238E27FC236}">
                      <a16:creationId xmlns:a16="http://schemas.microsoft.com/office/drawing/2014/main" id="{8B6BBE89-8BDC-E3BA-60F8-CD37DDE5C59C}"/>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0" name="Oval 12">
                  <a:extLst>
                    <a:ext uri="{FF2B5EF4-FFF2-40B4-BE49-F238E27FC236}">
                      <a16:creationId xmlns:a16="http://schemas.microsoft.com/office/drawing/2014/main" id="{9E804250-F916-2E5C-CEB4-321717A9E128}"/>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65" name="Star: 5 Points 364">
                <a:extLst>
                  <a:ext uri="{FF2B5EF4-FFF2-40B4-BE49-F238E27FC236}">
                    <a16:creationId xmlns:a16="http://schemas.microsoft.com/office/drawing/2014/main" id="{E7214C59-5065-8EC9-4B5C-81EFE039785F}"/>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Star: 5 Points 365">
                <a:extLst>
                  <a:ext uri="{FF2B5EF4-FFF2-40B4-BE49-F238E27FC236}">
                    <a16:creationId xmlns:a16="http://schemas.microsoft.com/office/drawing/2014/main" id="{C52E0D96-6F0E-9B86-2BD9-A3AA6F02B115}"/>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1" name="Group 23">
              <a:extLst>
                <a:ext uri="{FF2B5EF4-FFF2-40B4-BE49-F238E27FC236}">
                  <a16:creationId xmlns:a16="http://schemas.microsoft.com/office/drawing/2014/main" id="{EB4B58DE-B24E-8C15-1122-BE589CBB486C}"/>
                </a:ext>
              </a:extLst>
            </p:cNvPr>
            <p:cNvGrpSpPr>
              <a:grpSpLocks noChangeAspect="1"/>
            </p:cNvGrpSpPr>
            <p:nvPr/>
          </p:nvGrpSpPr>
          <p:grpSpPr bwMode="auto">
            <a:xfrm>
              <a:off x="7187753" y="1348807"/>
              <a:ext cx="784800" cy="784799"/>
              <a:chOff x="791" y="3726"/>
              <a:chExt cx="495" cy="495"/>
            </a:xfrm>
            <a:solidFill>
              <a:schemeClr val="bg1"/>
            </a:solidFill>
          </p:grpSpPr>
          <p:sp>
            <p:nvSpPr>
              <p:cNvPr id="372" name="Freeform 24">
                <a:extLst>
                  <a:ext uri="{FF2B5EF4-FFF2-40B4-BE49-F238E27FC236}">
                    <a16:creationId xmlns:a16="http://schemas.microsoft.com/office/drawing/2014/main" id="{5905A6CD-BA0C-E2A2-91C0-843CF543AB03}"/>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3" name="Oval 25">
                <a:extLst>
                  <a:ext uri="{FF2B5EF4-FFF2-40B4-BE49-F238E27FC236}">
                    <a16:creationId xmlns:a16="http://schemas.microsoft.com/office/drawing/2014/main" id="{419C3F80-562A-2B51-53DC-DB456B8E79DC}"/>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4" name="Oval 26">
                <a:extLst>
                  <a:ext uri="{FF2B5EF4-FFF2-40B4-BE49-F238E27FC236}">
                    <a16:creationId xmlns:a16="http://schemas.microsoft.com/office/drawing/2014/main" id="{E864D416-96B9-9A94-94B3-576B5EF30CD6}"/>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5" name="Freeform 27">
                <a:extLst>
                  <a:ext uri="{FF2B5EF4-FFF2-40B4-BE49-F238E27FC236}">
                    <a16:creationId xmlns:a16="http://schemas.microsoft.com/office/drawing/2014/main" id="{80AA52FC-8280-07F2-0E38-43753070A79F}"/>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76" name="Freeform 5">
              <a:extLst>
                <a:ext uri="{FF2B5EF4-FFF2-40B4-BE49-F238E27FC236}">
                  <a16:creationId xmlns:a16="http://schemas.microsoft.com/office/drawing/2014/main" id="{A5D3DA9F-B6E7-E4D7-DD16-B6053646EAC4}"/>
                </a:ext>
              </a:extLst>
            </p:cNvPr>
            <p:cNvSpPr>
              <a:spLocks noChangeAspect="1" noEditPoints="1"/>
            </p:cNvSpPr>
            <p:nvPr/>
          </p:nvSpPr>
          <p:spPr bwMode="auto">
            <a:xfrm>
              <a:off x="5186859" y="1346206"/>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3293D5"/>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77" name="Group 376">
              <a:extLst>
                <a:ext uri="{FF2B5EF4-FFF2-40B4-BE49-F238E27FC236}">
                  <a16:creationId xmlns:a16="http://schemas.microsoft.com/office/drawing/2014/main" id="{9F02FEAB-88B5-85C1-27B2-7381CD9D0239}"/>
                </a:ext>
              </a:extLst>
            </p:cNvPr>
            <p:cNvGrpSpPr/>
            <p:nvPr/>
          </p:nvGrpSpPr>
          <p:grpSpPr>
            <a:xfrm>
              <a:off x="4147366" y="1259391"/>
              <a:ext cx="896371" cy="874215"/>
              <a:chOff x="9375157" y="58960"/>
              <a:chExt cx="896371" cy="874215"/>
            </a:xfrm>
          </p:grpSpPr>
          <p:sp>
            <p:nvSpPr>
              <p:cNvPr id="378" name="Freeform 20">
                <a:extLst>
                  <a:ext uri="{FF2B5EF4-FFF2-40B4-BE49-F238E27FC236}">
                    <a16:creationId xmlns:a16="http://schemas.microsoft.com/office/drawing/2014/main" id="{021EB0E4-A734-4301-3F37-388A12BAE2EC}"/>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79" name="Freeform 13">
                <a:extLst>
                  <a:ext uri="{FF2B5EF4-FFF2-40B4-BE49-F238E27FC236}">
                    <a16:creationId xmlns:a16="http://schemas.microsoft.com/office/drawing/2014/main" id="{78BD919C-B4B1-2884-EF96-66C9AC14BCFA}"/>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0" name="Freeform 15">
                <a:extLst>
                  <a:ext uri="{FF2B5EF4-FFF2-40B4-BE49-F238E27FC236}">
                    <a16:creationId xmlns:a16="http://schemas.microsoft.com/office/drawing/2014/main" id="{61150D11-C76C-D7A4-2402-EF70FCC7E317}"/>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1" name="Freeform 16">
                <a:extLst>
                  <a:ext uri="{FF2B5EF4-FFF2-40B4-BE49-F238E27FC236}">
                    <a16:creationId xmlns:a16="http://schemas.microsoft.com/office/drawing/2014/main" id="{C4D83D6D-80FE-07FB-EC4D-0101F36DF08F}"/>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2" name="Freeform 14">
                <a:extLst>
                  <a:ext uri="{FF2B5EF4-FFF2-40B4-BE49-F238E27FC236}">
                    <a16:creationId xmlns:a16="http://schemas.microsoft.com/office/drawing/2014/main" id="{1C7F8A20-2FAC-A300-812F-432A6BE2EB3A}"/>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83" name="Group 382">
              <a:extLst>
                <a:ext uri="{FF2B5EF4-FFF2-40B4-BE49-F238E27FC236}">
                  <a16:creationId xmlns:a16="http://schemas.microsoft.com/office/drawing/2014/main" id="{EBE4FA1D-741A-9992-7C23-ADC75F504207}"/>
                </a:ext>
              </a:extLst>
            </p:cNvPr>
            <p:cNvGrpSpPr/>
            <p:nvPr/>
          </p:nvGrpSpPr>
          <p:grpSpPr>
            <a:xfrm>
              <a:off x="8133866" y="1259391"/>
              <a:ext cx="896371" cy="874215"/>
              <a:chOff x="5520608" y="101236"/>
              <a:chExt cx="896371" cy="874215"/>
            </a:xfrm>
            <a:solidFill>
              <a:srgbClr val="3293D5"/>
            </a:solidFill>
          </p:grpSpPr>
          <p:sp>
            <p:nvSpPr>
              <p:cNvPr id="384" name="Freeform 20">
                <a:extLst>
                  <a:ext uri="{FF2B5EF4-FFF2-40B4-BE49-F238E27FC236}">
                    <a16:creationId xmlns:a16="http://schemas.microsoft.com/office/drawing/2014/main" id="{2D15271E-C699-D9EC-090B-7C613DDF28CC}"/>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385" name="Freeform 13">
                <a:extLst>
                  <a:ext uri="{FF2B5EF4-FFF2-40B4-BE49-F238E27FC236}">
                    <a16:creationId xmlns:a16="http://schemas.microsoft.com/office/drawing/2014/main" id="{F0EFAE7E-E568-3944-1012-9A9BD7244A0C}"/>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6" name="Freeform 15">
                <a:extLst>
                  <a:ext uri="{FF2B5EF4-FFF2-40B4-BE49-F238E27FC236}">
                    <a16:creationId xmlns:a16="http://schemas.microsoft.com/office/drawing/2014/main" id="{B2D5F822-325E-79CE-05AA-E2B107E0A36B}"/>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7" name="Freeform 16">
                <a:extLst>
                  <a:ext uri="{FF2B5EF4-FFF2-40B4-BE49-F238E27FC236}">
                    <a16:creationId xmlns:a16="http://schemas.microsoft.com/office/drawing/2014/main" id="{95366EB0-763B-454D-7E6E-1C0B3CB94DD3}"/>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8" name="Freeform 14">
                <a:extLst>
                  <a:ext uri="{FF2B5EF4-FFF2-40B4-BE49-F238E27FC236}">
                    <a16:creationId xmlns:a16="http://schemas.microsoft.com/office/drawing/2014/main" id="{F2329E4D-0456-71D6-3735-52BCAF9CAD50}"/>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389" name="Group 388">
              <a:extLst>
                <a:ext uri="{FF2B5EF4-FFF2-40B4-BE49-F238E27FC236}">
                  <a16:creationId xmlns:a16="http://schemas.microsoft.com/office/drawing/2014/main" id="{DE36A4A5-4FA3-A52D-14CF-030DFC8C7779}"/>
                </a:ext>
              </a:extLst>
            </p:cNvPr>
            <p:cNvGrpSpPr/>
            <p:nvPr/>
          </p:nvGrpSpPr>
          <p:grpSpPr>
            <a:xfrm>
              <a:off x="6182683" y="1175013"/>
              <a:ext cx="901674" cy="958593"/>
              <a:chOff x="6492570" y="904697"/>
              <a:chExt cx="901674" cy="958593"/>
            </a:xfrm>
            <a:solidFill>
              <a:srgbClr val="5EB4E7"/>
            </a:solidFill>
          </p:grpSpPr>
          <p:grpSp>
            <p:nvGrpSpPr>
              <p:cNvPr id="390" name="Group 8">
                <a:extLst>
                  <a:ext uri="{FF2B5EF4-FFF2-40B4-BE49-F238E27FC236}">
                    <a16:creationId xmlns:a16="http://schemas.microsoft.com/office/drawing/2014/main" id="{EA208CAC-80E4-204D-0851-3EBE3DFFD0C3}"/>
                  </a:ext>
                </a:extLst>
              </p:cNvPr>
              <p:cNvGrpSpPr>
                <a:grpSpLocks noChangeAspect="1"/>
              </p:cNvGrpSpPr>
              <p:nvPr/>
            </p:nvGrpSpPr>
            <p:grpSpPr bwMode="auto">
              <a:xfrm>
                <a:off x="6492570" y="1075890"/>
                <a:ext cx="790575" cy="787400"/>
                <a:chOff x="1068" y="2212"/>
                <a:chExt cx="498" cy="496"/>
              </a:xfrm>
              <a:grpFill/>
            </p:grpSpPr>
            <p:sp>
              <p:nvSpPr>
                <p:cNvPr id="393" name="Freeform 9">
                  <a:extLst>
                    <a:ext uri="{FF2B5EF4-FFF2-40B4-BE49-F238E27FC236}">
                      <a16:creationId xmlns:a16="http://schemas.microsoft.com/office/drawing/2014/main" id="{EA2F6041-16E2-8EF6-BF92-767390362512}"/>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4" name="Freeform 10">
                  <a:extLst>
                    <a:ext uri="{FF2B5EF4-FFF2-40B4-BE49-F238E27FC236}">
                      <a16:creationId xmlns:a16="http://schemas.microsoft.com/office/drawing/2014/main" id="{169A74F6-B775-2D0E-81CA-552E6F91DCA1}"/>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5" name="Oval 11">
                  <a:extLst>
                    <a:ext uri="{FF2B5EF4-FFF2-40B4-BE49-F238E27FC236}">
                      <a16:creationId xmlns:a16="http://schemas.microsoft.com/office/drawing/2014/main" id="{9425D7C4-DE2D-996E-7096-C06F6F1DC1ED}"/>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6" name="Oval 12">
                  <a:extLst>
                    <a:ext uri="{FF2B5EF4-FFF2-40B4-BE49-F238E27FC236}">
                      <a16:creationId xmlns:a16="http://schemas.microsoft.com/office/drawing/2014/main" id="{747A82AA-5BF8-EAFF-0F45-9BB150C5FC6E}"/>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91" name="Star: 5 Points 390">
                <a:extLst>
                  <a:ext uri="{FF2B5EF4-FFF2-40B4-BE49-F238E27FC236}">
                    <a16:creationId xmlns:a16="http://schemas.microsoft.com/office/drawing/2014/main" id="{7C810F0C-5C70-1830-EA99-C61498A76F5F}"/>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Star: 5 Points 391">
                <a:extLst>
                  <a:ext uri="{FF2B5EF4-FFF2-40B4-BE49-F238E27FC236}">
                    <a16:creationId xmlns:a16="http://schemas.microsoft.com/office/drawing/2014/main" id="{89B93035-BDCD-9E47-CD63-CDB9AAC89213}"/>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7" name="Freeform 5">
              <a:extLst>
                <a:ext uri="{FF2B5EF4-FFF2-40B4-BE49-F238E27FC236}">
                  <a16:creationId xmlns:a16="http://schemas.microsoft.com/office/drawing/2014/main" id="{73496BB5-31A6-077E-E27E-CF0B65262D8A}"/>
                </a:ext>
              </a:extLst>
            </p:cNvPr>
            <p:cNvSpPr>
              <a:spLocks noChangeAspect="1" noEditPoints="1"/>
            </p:cNvSpPr>
            <p:nvPr/>
          </p:nvSpPr>
          <p:spPr bwMode="auto">
            <a:xfrm>
              <a:off x="10206859" y="1346206"/>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398" name="Group 397">
              <a:extLst>
                <a:ext uri="{FF2B5EF4-FFF2-40B4-BE49-F238E27FC236}">
                  <a16:creationId xmlns:a16="http://schemas.microsoft.com/office/drawing/2014/main" id="{C1436C56-2403-A274-315B-88A2D7FB1024}"/>
                </a:ext>
              </a:extLst>
            </p:cNvPr>
            <p:cNvGrpSpPr/>
            <p:nvPr/>
          </p:nvGrpSpPr>
          <p:grpSpPr>
            <a:xfrm>
              <a:off x="11136194" y="1259391"/>
              <a:ext cx="896371" cy="874215"/>
              <a:chOff x="9375157" y="58960"/>
              <a:chExt cx="896371" cy="874215"/>
            </a:xfrm>
          </p:grpSpPr>
          <p:sp>
            <p:nvSpPr>
              <p:cNvPr id="399" name="Freeform 20">
                <a:extLst>
                  <a:ext uri="{FF2B5EF4-FFF2-40B4-BE49-F238E27FC236}">
                    <a16:creationId xmlns:a16="http://schemas.microsoft.com/office/drawing/2014/main" id="{A92FC985-7149-EB40-C751-1BE2D245AF54}"/>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400" name="Freeform 13">
                <a:extLst>
                  <a:ext uri="{FF2B5EF4-FFF2-40B4-BE49-F238E27FC236}">
                    <a16:creationId xmlns:a16="http://schemas.microsoft.com/office/drawing/2014/main" id="{6891C9E3-81C1-3E98-1CC5-20232773128A}"/>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1" name="Freeform 15">
                <a:extLst>
                  <a:ext uri="{FF2B5EF4-FFF2-40B4-BE49-F238E27FC236}">
                    <a16:creationId xmlns:a16="http://schemas.microsoft.com/office/drawing/2014/main" id="{73E37464-5BE7-3EB4-08DD-78EB0CF66F84}"/>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2" name="Freeform 16">
                <a:extLst>
                  <a:ext uri="{FF2B5EF4-FFF2-40B4-BE49-F238E27FC236}">
                    <a16:creationId xmlns:a16="http://schemas.microsoft.com/office/drawing/2014/main" id="{D1FEE3FB-0E77-753D-EF04-D29A51069152}"/>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3" name="Freeform 14">
                <a:extLst>
                  <a:ext uri="{FF2B5EF4-FFF2-40B4-BE49-F238E27FC236}">
                    <a16:creationId xmlns:a16="http://schemas.microsoft.com/office/drawing/2014/main" id="{9FBF62B3-6351-69EF-30D4-9FD240761D8D}"/>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04" name="Group 403">
              <a:extLst>
                <a:ext uri="{FF2B5EF4-FFF2-40B4-BE49-F238E27FC236}">
                  <a16:creationId xmlns:a16="http://schemas.microsoft.com/office/drawing/2014/main" id="{3FE4FC12-3D85-A8E5-4D8E-B76B98EA9098}"/>
                </a:ext>
              </a:extLst>
            </p:cNvPr>
            <p:cNvGrpSpPr/>
            <p:nvPr/>
          </p:nvGrpSpPr>
          <p:grpSpPr>
            <a:xfrm>
              <a:off x="9187733" y="1175013"/>
              <a:ext cx="901674" cy="958593"/>
              <a:chOff x="10347119" y="862421"/>
              <a:chExt cx="901674" cy="958593"/>
            </a:xfrm>
          </p:grpSpPr>
          <p:grpSp>
            <p:nvGrpSpPr>
              <p:cNvPr id="405" name="Group 8">
                <a:extLst>
                  <a:ext uri="{FF2B5EF4-FFF2-40B4-BE49-F238E27FC236}">
                    <a16:creationId xmlns:a16="http://schemas.microsoft.com/office/drawing/2014/main" id="{D0A7705C-64ED-3499-6AD7-335D9E15496E}"/>
                  </a:ext>
                </a:extLst>
              </p:cNvPr>
              <p:cNvGrpSpPr>
                <a:grpSpLocks noChangeAspect="1"/>
              </p:cNvGrpSpPr>
              <p:nvPr/>
            </p:nvGrpSpPr>
            <p:grpSpPr bwMode="auto">
              <a:xfrm>
                <a:off x="10347119" y="1033614"/>
                <a:ext cx="790575" cy="787400"/>
                <a:chOff x="1068" y="2212"/>
                <a:chExt cx="498" cy="496"/>
              </a:xfrm>
              <a:solidFill>
                <a:schemeClr val="bg1"/>
              </a:solidFill>
            </p:grpSpPr>
            <p:sp>
              <p:nvSpPr>
                <p:cNvPr id="408" name="Freeform 9">
                  <a:extLst>
                    <a:ext uri="{FF2B5EF4-FFF2-40B4-BE49-F238E27FC236}">
                      <a16:creationId xmlns:a16="http://schemas.microsoft.com/office/drawing/2014/main" id="{09E91D56-EFB6-2B5F-E630-F229CDBDDD89}"/>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9" name="Freeform 10">
                  <a:extLst>
                    <a:ext uri="{FF2B5EF4-FFF2-40B4-BE49-F238E27FC236}">
                      <a16:creationId xmlns:a16="http://schemas.microsoft.com/office/drawing/2014/main" id="{63F4BB4D-EE20-EDF8-51E0-423D104AB900}"/>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0" name="Oval 11">
                  <a:extLst>
                    <a:ext uri="{FF2B5EF4-FFF2-40B4-BE49-F238E27FC236}">
                      <a16:creationId xmlns:a16="http://schemas.microsoft.com/office/drawing/2014/main" id="{0D9B983B-05D5-974F-21F2-58CD6687C3D2}"/>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1" name="Oval 12">
                  <a:extLst>
                    <a:ext uri="{FF2B5EF4-FFF2-40B4-BE49-F238E27FC236}">
                      <a16:creationId xmlns:a16="http://schemas.microsoft.com/office/drawing/2014/main" id="{743AF493-8C9E-008B-0282-FA8F01A236CF}"/>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06" name="Star: 5 Points 405">
                <a:extLst>
                  <a:ext uri="{FF2B5EF4-FFF2-40B4-BE49-F238E27FC236}">
                    <a16:creationId xmlns:a16="http://schemas.microsoft.com/office/drawing/2014/main" id="{04084C49-E5CB-885A-7079-603AA03A7902}"/>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Star: 5 Points 406">
                <a:extLst>
                  <a:ext uri="{FF2B5EF4-FFF2-40B4-BE49-F238E27FC236}">
                    <a16:creationId xmlns:a16="http://schemas.microsoft.com/office/drawing/2014/main" id="{878213A7-E78C-BC5B-45C7-947EE47F6162}"/>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2" name="Freeform 5">
              <a:extLst>
                <a:ext uri="{FF2B5EF4-FFF2-40B4-BE49-F238E27FC236}">
                  <a16:creationId xmlns:a16="http://schemas.microsoft.com/office/drawing/2014/main" id="{01F86DAF-82D5-08F0-C779-A153D0BD503A}"/>
                </a:ext>
              </a:extLst>
            </p:cNvPr>
            <p:cNvSpPr>
              <a:spLocks noChangeAspect="1" noEditPoints="1"/>
            </p:cNvSpPr>
            <p:nvPr/>
          </p:nvSpPr>
          <p:spPr bwMode="auto">
            <a:xfrm>
              <a:off x="214971" y="2326029"/>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sp>
          <p:nvSpPr>
            <p:cNvPr id="413" name="Freeform 5">
              <a:extLst>
                <a:ext uri="{FF2B5EF4-FFF2-40B4-BE49-F238E27FC236}">
                  <a16:creationId xmlns:a16="http://schemas.microsoft.com/office/drawing/2014/main" id="{45D23202-BBE5-152E-70EF-700DD88F849B}"/>
                </a:ext>
              </a:extLst>
            </p:cNvPr>
            <p:cNvSpPr>
              <a:spLocks noChangeAspect="1" noEditPoints="1"/>
            </p:cNvSpPr>
            <p:nvPr/>
          </p:nvSpPr>
          <p:spPr bwMode="auto">
            <a:xfrm>
              <a:off x="2216850" y="2326029"/>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14" name="Group 413">
              <a:extLst>
                <a:ext uri="{FF2B5EF4-FFF2-40B4-BE49-F238E27FC236}">
                  <a16:creationId xmlns:a16="http://schemas.microsoft.com/office/drawing/2014/main" id="{91BA261C-84C5-3275-CCF3-24A7C409A81D}"/>
                </a:ext>
              </a:extLst>
            </p:cNvPr>
            <p:cNvGrpSpPr/>
            <p:nvPr/>
          </p:nvGrpSpPr>
          <p:grpSpPr>
            <a:xfrm>
              <a:off x="1155323" y="2239214"/>
              <a:ext cx="896371" cy="874215"/>
              <a:chOff x="9375157" y="58960"/>
              <a:chExt cx="896371" cy="874215"/>
            </a:xfrm>
          </p:grpSpPr>
          <p:sp>
            <p:nvSpPr>
              <p:cNvPr id="415" name="Freeform 20">
                <a:extLst>
                  <a:ext uri="{FF2B5EF4-FFF2-40B4-BE49-F238E27FC236}">
                    <a16:creationId xmlns:a16="http://schemas.microsoft.com/office/drawing/2014/main" id="{EA2A313B-7E3C-FE50-E7DE-DF6004942CE3}"/>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416" name="Freeform 13">
                <a:extLst>
                  <a:ext uri="{FF2B5EF4-FFF2-40B4-BE49-F238E27FC236}">
                    <a16:creationId xmlns:a16="http://schemas.microsoft.com/office/drawing/2014/main" id="{9247EE2B-C638-AAC9-A65D-99E3A8A32BD2}"/>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17" name="Freeform 15">
                <a:extLst>
                  <a:ext uri="{FF2B5EF4-FFF2-40B4-BE49-F238E27FC236}">
                    <a16:creationId xmlns:a16="http://schemas.microsoft.com/office/drawing/2014/main" id="{262ADFFE-3335-3B5C-2873-566B6D0C99B2}"/>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18" name="Freeform 16">
                <a:extLst>
                  <a:ext uri="{FF2B5EF4-FFF2-40B4-BE49-F238E27FC236}">
                    <a16:creationId xmlns:a16="http://schemas.microsoft.com/office/drawing/2014/main" id="{9147642B-6D46-7AB0-838D-BAF8129D44DB}"/>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19" name="Freeform 14">
                <a:extLst>
                  <a:ext uri="{FF2B5EF4-FFF2-40B4-BE49-F238E27FC236}">
                    <a16:creationId xmlns:a16="http://schemas.microsoft.com/office/drawing/2014/main" id="{AF5A9B89-F158-9974-C0EC-9168E7F1D094}"/>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20" name="Group 419">
              <a:extLst>
                <a:ext uri="{FF2B5EF4-FFF2-40B4-BE49-F238E27FC236}">
                  <a16:creationId xmlns:a16="http://schemas.microsoft.com/office/drawing/2014/main" id="{491E19FE-0EE9-76BC-DEF2-509D8EF314D0}"/>
                </a:ext>
              </a:extLst>
            </p:cNvPr>
            <p:cNvGrpSpPr/>
            <p:nvPr/>
          </p:nvGrpSpPr>
          <p:grpSpPr>
            <a:xfrm>
              <a:off x="3212674" y="2154836"/>
              <a:ext cx="901674" cy="958593"/>
              <a:chOff x="6492570" y="904697"/>
              <a:chExt cx="901674" cy="958593"/>
            </a:xfrm>
            <a:solidFill>
              <a:srgbClr val="5EB4E7"/>
            </a:solidFill>
          </p:grpSpPr>
          <p:grpSp>
            <p:nvGrpSpPr>
              <p:cNvPr id="421" name="Group 8">
                <a:extLst>
                  <a:ext uri="{FF2B5EF4-FFF2-40B4-BE49-F238E27FC236}">
                    <a16:creationId xmlns:a16="http://schemas.microsoft.com/office/drawing/2014/main" id="{3BAE6997-D28C-7375-9E0E-A2023EC124D2}"/>
                  </a:ext>
                </a:extLst>
              </p:cNvPr>
              <p:cNvGrpSpPr>
                <a:grpSpLocks noChangeAspect="1"/>
              </p:cNvGrpSpPr>
              <p:nvPr/>
            </p:nvGrpSpPr>
            <p:grpSpPr bwMode="auto">
              <a:xfrm>
                <a:off x="6492570" y="1075890"/>
                <a:ext cx="790575" cy="787400"/>
                <a:chOff x="1068" y="2212"/>
                <a:chExt cx="498" cy="496"/>
              </a:xfrm>
              <a:grpFill/>
            </p:grpSpPr>
            <p:sp>
              <p:nvSpPr>
                <p:cNvPr id="424" name="Freeform 9">
                  <a:extLst>
                    <a:ext uri="{FF2B5EF4-FFF2-40B4-BE49-F238E27FC236}">
                      <a16:creationId xmlns:a16="http://schemas.microsoft.com/office/drawing/2014/main" id="{23C47CEE-57A8-7D7D-67EA-124C3C60BAD9}"/>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5" name="Freeform 10">
                  <a:extLst>
                    <a:ext uri="{FF2B5EF4-FFF2-40B4-BE49-F238E27FC236}">
                      <a16:creationId xmlns:a16="http://schemas.microsoft.com/office/drawing/2014/main" id="{E4398464-6518-FAC3-AF8E-CCAFF8A6BAC3}"/>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6" name="Oval 11">
                  <a:extLst>
                    <a:ext uri="{FF2B5EF4-FFF2-40B4-BE49-F238E27FC236}">
                      <a16:creationId xmlns:a16="http://schemas.microsoft.com/office/drawing/2014/main" id="{A899DED7-0F3A-AECD-6A53-064C0104B0CF}"/>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7" name="Oval 12">
                  <a:extLst>
                    <a:ext uri="{FF2B5EF4-FFF2-40B4-BE49-F238E27FC236}">
                      <a16:creationId xmlns:a16="http://schemas.microsoft.com/office/drawing/2014/main" id="{74DD8E1F-375B-5A34-DB24-009D8E692E49}"/>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22" name="Star: 5 Points 421">
                <a:extLst>
                  <a:ext uri="{FF2B5EF4-FFF2-40B4-BE49-F238E27FC236}">
                    <a16:creationId xmlns:a16="http://schemas.microsoft.com/office/drawing/2014/main" id="{789F52E9-1582-C8A8-1323-45849E19F5A7}"/>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Star: 5 Points 422">
                <a:extLst>
                  <a:ext uri="{FF2B5EF4-FFF2-40B4-BE49-F238E27FC236}">
                    <a16:creationId xmlns:a16="http://schemas.microsoft.com/office/drawing/2014/main" id="{2C740519-0D26-6081-3BF1-D0B7D3BDD226}"/>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8" name="Group 427">
              <a:extLst>
                <a:ext uri="{FF2B5EF4-FFF2-40B4-BE49-F238E27FC236}">
                  <a16:creationId xmlns:a16="http://schemas.microsoft.com/office/drawing/2014/main" id="{83E87EEA-58C0-3F4E-D408-6FC14BEBFDB1}"/>
                </a:ext>
              </a:extLst>
            </p:cNvPr>
            <p:cNvGrpSpPr/>
            <p:nvPr/>
          </p:nvGrpSpPr>
          <p:grpSpPr>
            <a:xfrm>
              <a:off x="7121936" y="2239214"/>
              <a:ext cx="896371" cy="874215"/>
              <a:chOff x="5520608" y="101236"/>
              <a:chExt cx="896371" cy="874215"/>
            </a:xfrm>
            <a:solidFill>
              <a:srgbClr val="3293D5"/>
            </a:solidFill>
          </p:grpSpPr>
          <p:sp>
            <p:nvSpPr>
              <p:cNvPr id="429" name="Freeform 20">
                <a:extLst>
                  <a:ext uri="{FF2B5EF4-FFF2-40B4-BE49-F238E27FC236}">
                    <a16:creationId xmlns:a16="http://schemas.microsoft.com/office/drawing/2014/main" id="{6853D4EF-8836-19CC-FF96-6C976577A852}"/>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430" name="Freeform 13">
                <a:extLst>
                  <a:ext uri="{FF2B5EF4-FFF2-40B4-BE49-F238E27FC236}">
                    <a16:creationId xmlns:a16="http://schemas.microsoft.com/office/drawing/2014/main" id="{14F2B2DA-A31A-4A69-C3C6-4223BBAD9435}"/>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1" name="Freeform 15">
                <a:extLst>
                  <a:ext uri="{FF2B5EF4-FFF2-40B4-BE49-F238E27FC236}">
                    <a16:creationId xmlns:a16="http://schemas.microsoft.com/office/drawing/2014/main" id="{2A0D76CE-B443-78E2-DA5B-27D64BBB7C91}"/>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2" name="Freeform 16">
                <a:extLst>
                  <a:ext uri="{FF2B5EF4-FFF2-40B4-BE49-F238E27FC236}">
                    <a16:creationId xmlns:a16="http://schemas.microsoft.com/office/drawing/2014/main" id="{196FAB5D-E799-8E73-CEAB-40A649BF83A0}"/>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3" name="Freeform 14">
                <a:extLst>
                  <a:ext uri="{FF2B5EF4-FFF2-40B4-BE49-F238E27FC236}">
                    <a16:creationId xmlns:a16="http://schemas.microsoft.com/office/drawing/2014/main" id="{A8B811BB-4A99-2952-3AC1-5876FFD331F2}"/>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434" name="Freeform 5">
              <a:extLst>
                <a:ext uri="{FF2B5EF4-FFF2-40B4-BE49-F238E27FC236}">
                  <a16:creationId xmlns:a16="http://schemas.microsoft.com/office/drawing/2014/main" id="{4ADB654F-4F76-3D67-1F15-7B16092AE3CA}"/>
                </a:ext>
              </a:extLst>
            </p:cNvPr>
            <p:cNvSpPr>
              <a:spLocks noChangeAspect="1" noEditPoints="1"/>
            </p:cNvSpPr>
            <p:nvPr/>
          </p:nvSpPr>
          <p:spPr bwMode="auto">
            <a:xfrm>
              <a:off x="9194929" y="2326029"/>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35" name="Group 434">
              <a:extLst>
                <a:ext uri="{FF2B5EF4-FFF2-40B4-BE49-F238E27FC236}">
                  <a16:creationId xmlns:a16="http://schemas.microsoft.com/office/drawing/2014/main" id="{81EB5784-463A-1840-7C6B-11645E8AEC33}"/>
                </a:ext>
              </a:extLst>
            </p:cNvPr>
            <p:cNvGrpSpPr/>
            <p:nvPr/>
          </p:nvGrpSpPr>
          <p:grpSpPr>
            <a:xfrm>
              <a:off x="10135281" y="2239214"/>
              <a:ext cx="896371" cy="874215"/>
              <a:chOff x="9375157" y="58960"/>
              <a:chExt cx="896371" cy="874215"/>
            </a:xfrm>
          </p:grpSpPr>
          <p:sp>
            <p:nvSpPr>
              <p:cNvPr id="436" name="Freeform 20">
                <a:extLst>
                  <a:ext uri="{FF2B5EF4-FFF2-40B4-BE49-F238E27FC236}">
                    <a16:creationId xmlns:a16="http://schemas.microsoft.com/office/drawing/2014/main" id="{305BFBAD-F002-F5C1-A640-3EEA4108DD55}"/>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437" name="Freeform 13">
                <a:extLst>
                  <a:ext uri="{FF2B5EF4-FFF2-40B4-BE49-F238E27FC236}">
                    <a16:creationId xmlns:a16="http://schemas.microsoft.com/office/drawing/2014/main" id="{4F0A8848-D3A8-01F6-E569-773C315AB697}"/>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8" name="Freeform 15">
                <a:extLst>
                  <a:ext uri="{FF2B5EF4-FFF2-40B4-BE49-F238E27FC236}">
                    <a16:creationId xmlns:a16="http://schemas.microsoft.com/office/drawing/2014/main" id="{9A3ACE7C-0AFC-45E2-35FC-070AC9C9B438}"/>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9" name="Freeform 16">
                <a:extLst>
                  <a:ext uri="{FF2B5EF4-FFF2-40B4-BE49-F238E27FC236}">
                    <a16:creationId xmlns:a16="http://schemas.microsoft.com/office/drawing/2014/main" id="{7EABAA73-A874-62EC-7380-877BCB3B3CEB}"/>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40" name="Freeform 14">
                <a:extLst>
                  <a:ext uri="{FF2B5EF4-FFF2-40B4-BE49-F238E27FC236}">
                    <a16:creationId xmlns:a16="http://schemas.microsoft.com/office/drawing/2014/main" id="{1230F500-E930-95CC-0D9E-4BD3906130FF}"/>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41" name="Group 440">
              <a:extLst>
                <a:ext uri="{FF2B5EF4-FFF2-40B4-BE49-F238E27FC236}">
                  <a16:creationId xmlns:a16="http://schemas.microsoft.com/office/drawing/2014/main" id="{8CCA9EC7-D0D5-9474-0FF8-2C9AD1E5D8E4}"/>
                </a:ext>
              </a:extLst>
            </p:cNvPr>
            <p:cNvGrpSpPr/>
            <p:nvPr/>
          </p:nvGrpSpPr>
          <p:grpSpPr>
            <a:xfrm>
              <a:off x="8197837" y="2154836"/>
              <a:ext cx="901674" cy="958593"/>
              <a:chOff x="10347119" y="862421"/>
              <a:chExt cx="901674" cy="958593"/>
            </a:xfrm>
          </p:grpSpPr>
          <p:grpSp>
            <p:nvGrpSpPr>
              <p:cNvPr id="442" name="Group 8">
                <a:extLst>
                  <a:ext uri="{FF2B5EF4-FFF2-40B4-BE49-F238E27FC236}">
                    <a16:creationId xmlns:a16="http://schemas.microsoft.com/office/drawing/2014/main" id="{F3E680A9-189A-8506-EA01-EB16AF943D92}"/>
                  </a:ext>
                </a:extLst>
              </p:cNvPr>
              <p:cNvGrpSpPr>
                <a:grpSpLocks noChangeAspect="1"/>
              </p:cNvGrpSpPr>
              <p:nvPr/>
            </p:nvGrpSpPr>
            <p:grpSpPr bwMode="auto">
              <a:xfrm>
                <a:off x="10347119" y="1033614"/>
                <a:ext cx="790575" cy="787400"/>
                <a:chOff x="1068" y="2212"/>
                <a:chExt cx="498" cy="496"/>
              </a:xfrm>
              <a:solidFill>
                <a:schemeClr val="bg1"/>
              </a:solidFill>
            </p:grpSpPr>
            <p:sp>
              <p:nvSpPr>
                <p:cNvPr id="445" name="Freeform 9">
                  <a:extLst>
                    <a:ext uri="{FF2B5EF4-FFF2-40B4-BE49-F238E27FC236}">
                      <a16:creationId xmlns:a16="http://schemas.microsoft.com/office/drawing/2014/main" id="{A0ADFC20-ECCE-381C-1224-154C5736A2BC}"/>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6" name="Freeform 10">
                  <a:extLst>
                    <a:ext uri="{FF2B5EF4-FFF2-40B4-BE49-F238E27FC236}">
                      <a16:creationId xmlns:a16="http://schemas.microsoft.com/office/drawing/2014/main" id="{6C2351E5-6A39-8CC6-0605-023F378C1EDA}"/>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7" name="Oval 11">
                  <a:extLst>
                    <a:ext uri="{FF2B5EF4-FFF2-40B4-BE49-F238E27FC236}">
                      <a16:creationId xmlns:a16="http://schemas.microsoft.com/office/drawing/2014/main" id="{F395CDF9-1C6E-6A43-6C86-727E73F7BA57}"/>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8" name="Oval 12">
                  <a:extLst>
                    <a:ext uri="{FF2B5EF4-FFF2-40B4-BE49-F238E27FC236}">
                      <a16:creationId xmlns:a16="http://schemas.microsoft.com/office/drawing/2014/main" id="{25CA7188-0E68-5BEE-9373-25A4A3B297DA}"/>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43" name="Star: 5 Points 442">
                <a:extLst>
                  <a:ext uri="{FF2B5EF4-FFF2-40B4-BE49-F238E27FC236}">
                    <a16:creationId xmlns:a16="http://schemas.microsoft.com/office/drawing/2014/main" id="{FF0BB0C9-9C98-2C87-A145-63381749D7AB}"/>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Star: 5 Points 443">
                <a:extLst>
                  <a:ext uri="{FF2B5EF4-FFF2-40B4-BE49-F238E27FC236}">
                    <a16:creationId xmlns:a16="http://schemas.microsoft.com/office/drawing/2014/main" id="{46EA10CD-FDB4-F386-863A-B3EFB4128EFB}"/>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9" name="Freeform 5">
              <a:extLst>
                <a:ext uri="{FF2B5EF4-FFF2-40B4-BE49-F238E27FC236}">
                  <a16:creationId xmlns:a16="http://schemas.microsoft.com/office/drawing/2014/main" id="{C538A378-B2A8-85D0-1E8C-D963B186F029}"/>
                </a:ext>
              </a:extLst>
            </p:cNvPr>
            <p:cNvSpPr>
              <a:spLocks noChangeAspect="1" noEditPoints="1"/>
            </p:cNvSpPr>
            <p:nvPr/>
          </p:nvSpPr>
          <p:spPr bwMode="auto">
            <a:xfrm>
              <a:off x="6195801" y="2326029"/>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50" name="Group 449">
              <a:extLst>
                <a:ext uri="{FF2B5EF4-FFF2-40B4-BE49-F238E27FC236}">
                  <a16:creationId xmlns:a16="http://schemas.microsoft.com/office/drawing/2014/main" id="{F2461F02-3236-AE5C-F7D0-682466DCA3EE}"/>
                </a:ext>
              </a:extLst>
            </p:cNvPr>
            <p:cNvGrpSpPr/>
            <p:nvPr/>
          </p:nvGrpSpPr>
          <p:grpSpPr>
            <a:xfrm>
              <a:off x="5187708" y="2154836"/>
              <a:ext cx="901674" cy="958593"/>
              <a:chOff x="6492570" y="904697"/>
              <a:chExt cx="901674" cy="958593"/>
            </a:xfrm>
            <a:solidFill>
              <a:srgbClr val="5EB4E7"/>
            </a:solidFill>
          </p:grpSpPr>
          <p:grpSp>
            <p:nvGrpSpPr>
              <p:cNvPr id="451" name="Group 8">
                <a:extLst>
                  <a:ext uri="{FF2B5EF4-FFF2-40B4-BE49-F238E27FC236}">
                    <a16:creationId xmlns:a16="http://schemas.microsoft.com/office/drawing/2014/main" id="{5023EADC-8799-E5A4-7764-6898D0D83787}"/>
                  </a:ext>
                </a:extLst>
              </p:cNvPr>
              <p:cNvGrpSpPr>
                <a:grpSpLocks noChangeAspect="1"/>
              </p:cNvGrpSpPr>
              <p:nvPr/>
            </p:nvGrpSpPr>
            <p:grpSpPr bwMode="auto">
              <a:xfrm>
                <a:off x="6492570" y="1075890"/>
                <a:ext cx="790575" cy="787400"/>
                <a:chOff x="1068" y="2212"/>
                <a:chExt cx="498" cy="496"/>
              </a:xfrm>
              <a:grpFill/>
            </p:grpSpPr>
            <p:sp>
              <p:nvSpPr>
                <p:cNvPr id="454" name="Freeform 9">
                  <a:extLst>
                    <a:ext uri="{FF2B5EF4-FFF2-40B4-BE49-F238E27FC236}">
                      <a16:creationId xmlns:a16="http://schemas.microsoft.com/office/drawing/2014/main" id="{C4EF4E52-A67F-17F8-D98E-84FD6F18B688}"/>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5" name="Freeform 10">
                  <a:extLst>
                    <a:ext uri="{FF2B5EF4-FFF2-40B4-BE49-F238E27FC236}">
                      <a16:creationId xmlns:a16="http://schemas.microsoft.com/office/drawing/2014/main" id="{007B07D8-572A-DB84-7EBD-AABC347A3D0D}"/>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6" name="Oval 11">
                  <a:extLst>
                    <a:ext uri="{FF2B5EF4-FFF2-40B4-BE49-F238E27FC236}">
                      <a16:creationId xmlns:a16="http://schemas.microsoft.com/office/drawing/2014/main" id="{37A483D6-86EB-9825-0BDF-E628B8A576A7}"/>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7" name="Oval 12">
                  <a:extLst>
                    <a:ext uri="{FF2B5EF4-FFF2-40B4-BE49-F238E27FC236}">
                      <a16:creationId xmlns:a16="http://schemas.microsoft.com/office/drawing/2014/main" id="{3F5B8F9A-CE98-0EB6-70A2-3A20BB183BBE}"/>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52" name="Star: 5 Points 451">
                <a:extLst>
                  <a:ext uri="{FF2B5EF4-FFF2-40B4-BE49-F238E27FC236}">
                    <a16:creationId xmlns:a16="http://schemas.microsoft.com/office/drawing/2014/main" id="{5B0E42CD-C72C-35B7-8FE9-5789546CF0F1}"/>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Star: 5 Points 452">
                <a:extLst>
                  <a:ext uri="{FF2B5EF4-FFF2-40B4-BE49-F238E27FC236}">
                    <a16:creationId xmlns:a16="http://schemas.microsoft.com/office/drawing/2014/main" id="{E489BD06-7582-9BB7-58AD-C7C6FD18A670}"/>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8" name="Group 457">
              <a:extLst>
                <a:ext uri="{FF2B5EF4-FFF2-40B4-BE49-F238E27FC236}">
                  <a16:creationId xmlns:a16="http://schemas.microsoft.com/office/drawing/2014/main" id="{6C8583D9-74DF-A73A-F0A6-2DD9EBA121E8}"/>
                </a:ext>
              </a:extLst>
            </p:cNvPr>
            <p:cNvGrpSpPr/>
            <p:nvPr/>
          </p:nvGrpSpPr>
          <p:grpSpPr>
            <a:xfrm>
              <a:off x="3161951" y="3196486"/>
              <a:ext cx="896371" cy="874215"/>
              <a:chOff x="5520608" y="101236"/>
              <a:chExt cx="896371" cy="874215"/>
            </a:xfrm>
          </p:grpSpPr>
          <p:sp>
            <p:nvSpPr>
              <p:cNvPr id="459" name="Freeform 20">
                <a:extLst>
                  <a:ext uri="{FF2B5EF4-FFF2-40B4-BE49-F238E27FC236}">
                    <a16:creationId xmlns:a16="http://schemas.microsoft.com/office/drawing/2014/main" id="{59A18CAC-A02E-8D28-2286-2247D0584BA1}"/>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460" name="Freeform 13">
                <a:extLst>
                  <a:ext uri="{FF2B5EF4-FFF2-40B4-BE49-F238E27FC236}">
                    <a16:creationId xmlns:a16="http://schemas.microsoft.com/office/drawing/2014/main" id="{545C1892-3F0A-9870-71DD-01A962120E61}"/>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1" name="Freeform 15">
                <a:extLst>
                  <a:ext uri="{FF2B5EF4-FFF2-40B4-BE49-F238E27FC236}">
                    <a16:creationId xmlns:a16="http://schemas.microsoft.com/office/drawing/2014/main" id="{DC707310-9E60-53AB-459B-8588281C35D8}"/>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2" name="Freeform 16">
                <a:extLst>
                  <a:ext uri="{FF2B5EF4-FFF2-40B4-BE49-F238E27FC236}">
                    <a16:creationId xmlns:a16="http://schemas.microsoft.com/office/drawing/2014/main" id="{4FB044C9-F2E2-298F-5EF3-4836BE1512DD}"/>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3" name="Freeform 14">
                <a:extLst>
                  <a:ext uri="{FF2B5EF4-FFF2-40B4-BE49-F238E27FC236}">
                    <a16:creationId xmlns:a16="http://schemas.microsoft.com/office/drawing/2014/main" id="{12D08555-46A3-4057-3ABF-3897341F968F}"/>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64" name="Group 463">
              <a:extLst>
                <a:ext uri="{FF2B5EF4-FFF2-40B4-BE49-F238E27FC236}">
                  <a16:creationId xmlns:a16="http://schemas.microsoft.com/office/drawing/2014/main" id="{E94DF4BC-0538-74FA-1F90-AF7481FC23F0}"/>
                </a:ext>
              </a:extLst>
            </p:cNvPr>
            <p:cNvGrpSpPr/>
            <p:nvPr/>
          </p:nvGrpSpPr>
          <p:grpSpPr>
            <a:xfrm>
              <a:off x="11202252" y="2154836"/>
              <a:ext cx="901674" cy="958593"/>
              <a:chOff x="10347119" y="862421"/>
              <a:chExt cx="901674" cy="958593"/>
            </a:xfrm>
          </p:grpSpPr>
          <p:grpSp>
            <p:nvGrpSpPr>
              <p:cNvPr id="465" name="Group 8">
                <a:extLst>
                  <a:ext uri="{FF2B5EF4-FFF2-40B4-BE49-F238E27FC236}">
                    <a16:creationId xmlns:a16="http://schemas.microsoft.com/office/drawing/2014/main" id="{A454B803-CA1C-7767-014D-1C4071F72675}"/>
                  </a:ext>
                </a:extLst>
              </p:cNvPr>
              <p:cNvGrpSpPr>
                <a:grpSpLocks noChangeAspect="1"/>
              </p:cNvGrpSpPr>
              <p:nvPr/>
            </p:nvGrpSpPr>
            <p:grpSpPr bwMode="auto">
              <a:xfrm>
                <a:off x="10347119" y="1033614"/>
                <a:ext cx="790575" cy="787400"/>
                <a:chOff x="1068" y="2212"/>
                <a:chExt cx="498" cy="496"/>
              </a:xfrm>
              <a:solidFill>
                <a:schemeClr val="bg1"/>
              </a:solidFill>
            </p:grpSpPr>
            <p:sp>
              <p:nvSpPr>
                <p:cNvPr id="468" name="Freeform 9">
                  <a:extLst>
                    <a:ext uri="{FF2B5EF4-FFF2-40B4-BE49-F238E27FC236}">
                      <a16:creationId xmlns:a16="http://schemas.microsoft.com/office/drawing/2014/main" id="{A9F55FEB-4108-0651-F760-A5C68B3FCEF9}"/>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9" name="Freeform 10">
                  <a:extLst>
                    <a:ext uri="{FF2B5EF4-FFF2-40B4-BE49-F238E27FC236}">
                      <a16:creationId xmlns:a16="http://schemas.microsoft.com/office/drawing/2014/main" id="{C71F9606-305A-AFD4-F469-E1995A4914C4}"/>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0" name="Oval 11">
                  <a:extLst>
                    <a:ext uri="{FF2B5EF4-FFF2-40B4-BE49-F238E27FC236}">
                      <a16:creationId xmlns:a16="http://schemas.microsoft.com/office/drawing/2014/main" id="{CA396244-8635-71D4-4877-363319C67F2F}"/>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1" name="Oval 12">
                  <a:extLst>
                    <a:ext uri="{FF2B5EF4-FFF2-40B4-BE49-F238E27FC236}">
                      <a16:creationId xmlns:a16="http://schemas.microsoft.com/office/drawing/2014/main" id="{5142FC76-DDFF-D945-C4C5-05988F37FE08}"/>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66" name="Star: 5 Points 465">
                <a:extLst>
                  <a:ext uri="{FF2B5EF4-FFF2-40B4-BE49-F238E27FC236}">
                    <a16:creationId xmlns:a16="http://schemas.microsoft.com/office/drawing/2014/main" id="{FEFD34D3-4202-D4CC-2216-6200D51BBB6C}"/>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Star: 5 Points 466">
                <a:extLst>
                  <a:ext uri="{FF2B5EF4-FFF2-40B4-BE49-F238E27FC236}">
                    <a16:creationId xmlns:a16="http://schemas.microsoft.com/office/drawing/2014/main" id="{8CB8D6A0-FA57-C27E-8EBB-9AC1F1DD47FB}"/>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2" name="Group 23">
              <a:extLst>
                <a:ext uri="{FF2B5EF4-FFF2-40B4-BE49-F238E27FC236}">
                  <a16:creationId xmlns:a16="http://schemas.microsoft.com/office/drawing/2014/main" id="{62FD39CD-0542-12F8-F0AC-CE9EE860FCB6}"/>
                </a:ext>
              </a:extLst>
            </p:cNvPr>
            <p:cNvGrpSpPr>
              <a:grpSpLocks noChangeAspect="1"/>
            </p:cNvGrpSpPr>
            <p:nvPr/>
          </p:nvGrpSpPr>
          <p:grpSpPr bwMode="auto">
            <a:xfrm>
              <a:off x="3212089" y="356176"/>
              <a:ext cx="784800" cy="784799"/>
              <a:chOff x="791" y="3726"/>
              <a:chExt cx="495" cy="495"/>
            </a:xfrm>
            <a:solidFill>
              <a:schemeClr val="bg1"/>
            </a:solidFill>
          </p:grpSpPr>
          <p:sp>
            <p:nvSpPr>
              <p:cNvPr id="473" name="Freeform 24">
                <a:extLst>
                  <a:ext uri="{FF2B5EF4-FFF2-40B4-BE49-F238E27FC236}">
                    <a16:creationId xmlns:a16="http://schemas.microsoft.com/office/drawing/2014/main" id="{58EBCE14-C56E-9BCC-0E9D-D7935A99E00B}"/>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4" name="Oval 25">
                <a:extLst>
                  <a:ext uri="{FF2B5EF4-FFF2-40B4-BE49-F238E27FC236}">
                    <a16:creationId xmlns:a16="http://schemas.microsoft.com/office/drawing/2014/main" id="{A0310DC6-B4A0-98C9-0C10-4223AE9C1C1B}"/>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5" name="Oval 26">
                <a:extLst>
                  <a:ext uri="{FF2B5EF4-FFF2-40B4-BE49-F238E27FC236}">
                    <a16:creationId xmlns:a16="http://schemas.microsoft.com/office/drawing/2014/main" id="{29BA792B-971D-A9A6-7467-C16DF4DE0DA0}"/>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6" name="Freeform 27">
                <a:extLst>
                  <a:ext uri="{FF2B5EF4-FFF2-40B4-BE49-F238E27FC236}">
                    <a16:creationId xmlns:a16="http://schemas.microsoft.com/office/drawing/2014/main" id="{F8560213-44D6-BEFF-B280-9CA5829E386D}"/>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477" name="Group 476">
              <a:extLst>
                <a:ext uri="{FF2B5EF4-FFF2-40B4-BE49-F238E27FC236}">
                  <a16:creationId xmlns:a16="http://schemas.microsoft.com/office/drawing/2014/main" id="{1412E111-1E1B-06FF-2961-1E300EC87ED3}"/>
                </a:ext>
              </a:extLst>
            </p:cNvPr>
            <p:cNvGrpSpPr/>
            <p:nvPr/>
          </p:nvGrpSpPr>
          <p:grpSpPr>
            <a:xfrm>
              <a:off x="203954" y="3112108"/>
              <a:ext cx="901674" cy="958593"/>
              <a:chOff x="6492570" y="904697"/>
              <a:chExt cx="901674" cy="958593"/>
            </a:xfrm>
            <a:solidFill>
              <a:srgbClr val="5EB4E7"/>
            </a:solidFill>
          </p:grpSpPr>
          <p:grpSp>
            <p:nvGrpSpPr>
              <p:cNvPr id="478" name="Group 8">
                <a:extLst>
                  <a:ext uri="{FF2B5EF4-FFF2-40B4-BE49-F238E27FC236}">
                    <a16:creationId xmlns:a16="http://schemas.microsoft.com/office/drawing/2014/main" id="{97AF9146-4A9F-DF10-53C4-C244702EFC45}"/>
                  </a:ext>
                </a:extLst>
              </p:cNvPr>
              <p:cNvGrpSpPr>
                <a:grpSpLocks noChangeAspect="1"/>
              </p:cNvGrpSpPr>
              <p:nvPr/>
            </p:nvGrpSpPr>
            <p:grpSpPr bwMode="auto">
              <a:xfrm>
                <a:off x="6492570" y="1075890"/>
                <a:ext cx="790575" cy="787400"/>
                <a:chOff x="1068" y="2212"/>
                <a:chExt cx="498" cy="496"/>
              </a:xfrm>
              <a:grpFill/>
            </p:grpSpPr>
            <p:sp>
              <p:nvSpPr>
                <p:cNvPr id="481" name="Freeform 9">
                  <a:extLst>
                    <a:ext uri="{FF2B5EF4-FFF2-40B4-BE49-F238E27FC236}">
                      <a16:creationId xmlns:a16="http://schemas.microsoft.com/office/drawing/2014/main" id="{2A13F95D-FADE-BF52-8B3D-4063C24B0659}"/>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2" name="Freeform 10">
                  <a:extLst>
                    <a:ext uri="{FF2B5EF4-FFF2-40B4-BE49-F238E27FC236}">
                      <a16:creationId xmlns:a16="http://schemas.microsoft.com/office/drawing/2014/main" id="{C91BA547-0F51-4829-64B1-438FB98A432D}"/>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3" name="Oval 11">
                  <a:extLst>
                    <a:ext uri="{FF2B5EF4-FFF2-40B4-BE49-F238E27FC236}">
                      <a16:creationId xmlns:a16="http://schemas.microsoft.com/office/drawing/2014/main" id="{B83EC239-34C7-DE33-584C-D857989629CA}"/>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4" name="Oval 12">
                  <a:extLst>
                    <a:ext uri="{FF2B5EF4-FFF2-40B4-BE49-F238E27FC236}">
                      <a16:creationId xmlns:a16="http://schemas.microsoft.com/office/drawing/2014/main" id="{30027F8B-FF7F-7BF7-7EE7-A93E9313A1A1}"/>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79" name="Star: 5 Points 478">
                <a:extLst>
                  <a:ext uri="{FF2B5EF4-FFF2-40B4-BE49-F238E27FC236}">
                    <a16:creationId xmlns:a16="http://schemas.microsoft.com/office/drawing/2014/main" id="{1B8F06E6-E6C7-DE9A-FA47-36A6F2265347}"/>
                  </a:ext>
                </a:extLst>
              </p:cNvPr>
              <p:cNvSpPr/>
              <p:nvPr/>
            </p:nvSpPr>
            <p:spPr>
              <a:xfrm>
                <a:off x="7165644" y="904697"/>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Star: 5 Points 479">
                <a:extLst>
                  <a:ext uri="{FF2B5EF4-FFF2-40B4-BE49-F238E27FC236}">
                    <a16:creationId xmlns:a16="http://schemas.microsoft.com/office/drawing/2014/main" id="{C3EB6D1A-7F3E-05C9-08DB-5840D6D26219}"/>
                  </a:ext>
                </a:extLst>
              </p:cNvPr>
              <p:cNvSpPr/>
              <p:nvPr/>
            </p:nvSpPr>
            <p:spPr>
              <a:xfrm>
                <a:off x="7053751" y="1070742"/>
                <a:ext cx="228600" cy="274100"/>
              </a:xfrm>
              <a:prstGeom prst="star5">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6" name="Freeform 5">
              <a:extLst>
                <a:ext uri="{FF2B5EF4-FFF2-40B4-BE49-F238E27FC236}">
                  <a16:creationId xmlns:a16="http://schemas.microsoft.com/office/drawing/2014/main" id="{63908537-760A-F6B2-AF92-30FF1004C3E4}"/>
                </a:ext>
              </a:extLst>
            </p:cNvPr>
            <p:cNvSpPr>
              <a:spLocks noChangeAspect="1" noEditPoints="1"/>
            </p:cNvSpPr>
            <p:nvPr/>
          </p:nvSpPr>
          <p:spPr bwMode="auto">
            <a:xfrm>
              <a:off x="1228206" y="3283301"/>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87" name="Group 486">
              <a:extLst>
                <a:ext uri="{FF2B5EF4-FFF2-40B4-BE49-F238E27FC236}">
                  <a16:creationId xmlns:a16="http://schemas.microsoft.com/office/drawing/2014/main" id="{3422F296-B8B3-0023-A1C1-9D3E2BE559AF}"/>
                </a:ext>
              </a:extLst>
            </p:cNvPr>
            <p:cNvGrpSpPr/>
            <p:nvPr/>
          </p:nvGrpSpPr>
          <p:grpSpPr>
            <a:xfrm>
              <a:off x="2202833" y="3112108"/>
              <a:ext cx="901674" cy="958593"/>
              <a:chOff x="10347119" y="862421"/>
              <a:chExt cx="901674" cy="958593"/>
            </a:xfrm>
          </p:grpSpPr>
          <p:grpSp>
            <p:nvGrpSpPr>
              <p:cNvPr id="488" name="Group 8">
                <a:extLst>
                  <a:ext uri="{FF2B5EF4-FFF2-40B4-BE49-F238E27FC236}">
                    <a16:creationId xmlns:a16="http://schemas.microsoft.com/office/drawing/2014/main" id="{DFDBEC73-F8B8-4A2D-935A-74273F400B39}"/>
                  </a:ext>
                </a:extLst>
              </p:cNvPr>
              <p:cNvGrpSpPr>
                <a:grpSpLocks noChangeAspect="1"/>
              </p:cNvGrpSpPr>
              <p:nvPr/>
            </p:nvGrpSpPr>
            <p:grpSpPr bwMode="auto">
              <a:xfrm>
                <a:off x="10347119" y="1033614"/>
                <a:ext cx="790575" cy="787400"/>
                <a:chOff x="1068" y="2212"/>
                <a:chExt cx="498" cy="496"/>
              </a:xfrm>
              <a:solidFill>
                <a:schemeClr val="bg1"/>
              </a:solidFill>
            </p:grpSpPr>
            <p:sp>
              <p:nvSpPr>
                <p:cNvPr id="491" name="Freeform 9">
                  <a:extLst>
                    <a:ext uri="{FF2B5EF4-FFF2-40B4-BE49-F238E27FC236}">
                      <a16:creationId xmlns:a16="http://schemas.microsoft.com/office/drawing/2014/main" id="{53AE14FE-1CB6-F40F-9CE1-FD5160165FDC}"/>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2" name="Freeform 10">
                  <a:extLst>
                    <a:ext uri="{FF2B5EF4-FFF2-40B4-BE49-F238E27FC236}">
                      <a16:creationId xmlns:a16="http://schemas.microsoft.com/office/drawing/2014/main" id="{D36A86E0-A84B-C3C1-8F80-9872B1570541}"/>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3" name="Oval 11">
                  <a:extLst>
                    <a:ext uri="{FF2B5EF4-FFF2-40B4-BE49-F238E27FC236}">
                      <a16:creationId xmlns:a16="http://schemas.microsoft.com/office/drawing/2014/main" id="{A714D103-1A29-2393-2D9D-2907E3EE6B2E}"/>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4" name="Oval 12">
                  <a:extLst>
                    <a:ext uri="{FF2B5EF4-FFF2-40B4-BE49-F238E27FC236}">
                      <a16:creationId xmlns:a16="http://schemas.microsoft.com/office/drawing/2014/main" id="{383C8161-C1B0-1F40-2FD8-DEF29AD21AAB}"/>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89" name="Star: 5 Points 488">
                <a:extLst>
                  <a:ext uri="{FF2B5EF4-FFF2-40B4-BE49-F238E27FC236}">
                    <a16:creationId xmlns:a16="http://schemas.microsoft.com/office/drawing/2014/main" id="{867E9AF2-BD52-A62D-52D3-311E1D54E840}"/>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Star: 5 Points 489">
                <a:extLst>
                  <a:ext uri="{FF2B5EF4-FFF2-40B4-BE49-F238E27FC236}">
                    <a16:creationId xmlns:a16="http://schemas.microsoft.com/office/drawing/2014/main" id="{7E5C3421-D042-7FB5-D768-66C7ECDE8525}"/>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5" name="Freeform 5">
              <a:extLst>
                <a:ext uri="{FF2B5EF4-FFF2-40B4-BE49-F238E27FC236}">
                  <a16:creationId xmlns:a16="http://schemas.microsoft.com/office/drawing/2014/main" id="{518E7078-EB46-B8F7-98CC-9E4220E8E4D4}"/>
                </a:ext>
              </a:extLst>
            </p:cNvPr>
            <p:cNvSpPr>
              <a:spLocks noChangeAspect="1" noEditPoints="1"/>
            </p:cNvSpPr>
            <p:nvPr/>
          </p:nvSpPr>
          <p:spPr bwMode="auto">
            <a:xfrm>
              <a:off x="5191822" y="3283301"/>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496" name="Group 495">
              <a:extLst>
                <a:ext uri="{FF2B5EF4-FFF2-40B4-BE49-F238E27FC236}">
                  <a16:creationId xmlns:a16="http://schemas.microsoft.com/office/drawing/2014/main" id="{E4F3CA33-7673-B56E-C6D8-51A6642CFE8B}"/>
                </a:ext>
              </a:extLst>
            </p:cNvPr>
            <p:cNvGrpSpPr/>
            <p:nvPr/>
          </p:nvGrpSpPr>
          <p:grpSpPr>
            <a:xfrm>
              <a:off x="6132174" y="3196486"/>
              <a:ext cx="896371" cy="874215"/>
              <a:chOff x="9375157" y="58960"/>
              <a:chExt cx="896371" cy="874215"/>
            </a:xfrm>
          </p:grpSpPr>
          <p:sp>
            <p:nvSpPr>
              <p:cNvPr id="497" name="Freeform 20">
                <a:extLst>
                  <a:ext uri="{FF2B5EF4-FFF2-40B4-BE49-F238E27FC236}">
                    <a16:creationId xmlns:a16="http://schemas.microsoft.com/office/drawing/2014/main" id="{2AC6999C-4D60-3935-E7BC-741467FF74EB}"/>
                  </a:ext>
                </a:extLst>
              </p:cNvPr>
              <p:cNvSpPr>
                <a:spLocks noChangeAspect="1" noEditPoints="1"/>
              </p:cNvSpPr>
              <p:nvPr/>
            </p:nvSpPr>
            <p:spPr bwMode="auto">
              <a:xfrm>
                <a:off x="9441215" y="148376"/>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498" name="Freeform 13">
                <a:extLst>
                  <a:ext uri="{FF2B5EF4-FFF2-40B4-BE49-F238E27FC236}">
                    <a16:creationId xmlns:a16="http://schemas.microsoft.com/office/drawing/2014/main" id="{0C4C112F-B484-FB40-48AE-AE455969A085}"/>
                  </a:ext>
                </a:extLst>
              </p:cNvPr>
              <p:cNvSpPr>
                <a:spLocks/>
              </p:cNvSpPr>
              <p:nvPr/>
            </p:nvSpPr>
            <p:spPr bwMode="auto">
              <a:xfrm>
                <a:off x="9416035" y="439451"/>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99" name="Freeform 15">
                <a:extLst>
                  <a:ext uri="{FF2B5EF4-FFF2-40B4-BE49-F238E27FC236}">
                    <a16:creationId xmlns:a16="http://schemas.microsoft.com/office/drawing/2014/main" id="{C063668A-3C82-22AB-4912-F536F98C5129}"/>
                  </a:ext>
                </a:extLst>
              </p:cNvPr>
              <p:cNvSpPr>
                <a:spLocks/>
              </p:cNvSpPr>
              <p:nvPr/>
            </p:nvSpPr>
            <p:spPr bwMode="auto">
              <a:xfrm>
                <a:off x="9418589" y="58960"/>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00" name="Freeform 16">
                <a:extLst>
                  <a:ext uri="{FF2B5EF4-FFF2-40B4-BE49-F238E27FC236}">
                    <a16:creationId xmlns:a16="http://schemas.microsoft.com/office/drawing/2014/main" id="{C0151177-93D3-A4D8-1671-DD5F89CA59B8}"/>
                  </a:ext>
                </a:extLst>
              </p:cNvPr>
              <p:cNvSpPr>
                <a:spLocks/>
              </p:cNvSpPr>
              <p:nvPr/>
            </p:nvSpPr>
            <p:spPr bwMode="auto">
              <a:xfrm>
                <a:off x="10158050" y="233360"/>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01" name="Freeform 14">
                <a:extLst>
                  <a:ext uri="{FF2B5EF4-FFF2-40B4-BE49-F238E27FC236}">
                    <a16:creationId xmlns:a16="http://schemas.microsoft.com/office/drawing/2014/main" id="{8722A1EC-96A1-5619-08B9-26C90555EA6E}"/>
                  </a:ext>
                </a:extLst>
              </p:cNvPr>
              <p:cNvSpPr>
                <a:spLocks/>
              </p:cNvSpPr>
              <p:nvPr/>
            </p:nvSpPr>
            <p:spPr bwMode="auto">
              <a:xfrm>
                <a:off x="9375157" y="233360"/>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solidFill>
                <a:schemeClr val="bg1"/>
              </a:solid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502" name="Group 501">
              <a:extLst>
                <a:ext uri="{FF2B5EF4-FFF2-40B4-BE49-F238E27FC236}">
                  <a16:creationId xmlns:a16="http://schemas.microsoft.com/office/drawing/2014/main" id="{13D4392C-BD03-CAA2-2365-3BC8A1946068}"/>
                </a:ext>
              </a:extLst>
            </p:cNvPr>
            <p:cNvGrpSpPr/>
            <p:nvPr/>
          </p:nvGrpSpPr>
          <p:grpSpPr>
            <a:xfrm>
              <a:off x="4205747" y="3112108"/>
              <a:ext cx="901674" cy="958593"/>
              <a:chOff x="10347119" y="862421"/>
              <a:chExt cx="901674" cy="958593"/>
            </a:xfrm>
          </p:grpSpPr>
          <p:grpSp>
            <p:nvGrpSpPr>
              <p:cNvPr id="503" name="Group 8">
                <a:extLst>
                  <a:ext uri="{FF2B5EF4-FFF2-40B4-BE49-F238E27FC236}">
                    <a16:creationId xmlns:a16="http://schemas.microsoft.com/office/drawing/2014/main" id="{61851E28-C4AA-1D8C-A5A0-6A3980894517}"/>
                  </a:ext>
                </a:extLst>
              </p:cNvPr>
              <p:cNvGrpSpPr>
                <a:grpSpLocks noChangeAspect="1"/>
              </p:cNvGrpSpPr>
              <p:nvPr/>
            </p:nvGrpSpPr>
            <p:grpSpPr bwMode="auto">
              <a:xfrm>
                <a:off x="10347119" y="1033614"/>
                <a:ext cx="790575" cy="787400"/>
                <a:chOff x="1068" y="2212"/>
                <a:chExt cx="498" cy="496"/>
              </a:xfrm>
              <a:solidFill>
                <a:schemeClr val="bg1"/>
              </a:solidFill>
            </p:grpSpPr>
            <p:sp>
              <p:nvSpPr>
                <p:cNvPr id="506" name="Freeform 9">
                  <a:extLst>
                    <a:ext uri="{FF2B5EF4-FFF2-40B4-BE49-F238E27FC236}">
                      <a16:creationId xmlns:a16="http://schemas.microsoft.com/office/drawing/2014/main" id="{A343CE57-42B1-779C-C334-161B41E8FBA5}"/>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7" name="Freeform 10">
                  <a:extLst>
                    <a:ext uri="{FF2B5EF4-FFF2-40B4-BE49-F238E27FC236}">
                      <a16:creationId xmlns:a16="http://schemas.microsoft.com/office/drawing/2014/main" id="{BAE77478-A8D3-43CC-F3F5-0CEFE31371F5}"/>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8" name="Oval 11">
                  <a:extLst>
                    <a:ext uri="{FF2B5EF4-FFF2-40B4-BE49-F238E27FC236}">
                      <a16:creationId xmlns:a16="http://schemas.microsoft.com/office/drawing/2014/main" id="{32CE0292-F8AC-D348-A299-0EE63DF5DEBB}"/>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9" name="Oval 12">
                  <a:extLst>
                    <a:ext uri="{FF2B5EF4-FFF2-40B4-BE49-F238E27FC236}">
                      <a16:creationId xmlns:a16="http://schemas.microsoft.com/office/drawing/2014/main" id="{4E39A056-4E09-D3BB-76C9-E8EE48C232B1}"/>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04" name="Star: 5 Points 503">
                <a:extLst>
                  <a:ext uri="{FF2B5EF4-FFF2-40B4-BE49-F238E27FC236}">
                    <a16:creationId xmlns:a16="http://schemas.microsoft.com/office/drawing/2014/main" id="{2E037F70-6B01-3B1D-B2C9-3389EDFDBE64}"/>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Star: 5 Points 504">
                <a:extLst>
                  <a:ext uri="{FF2B5EF4-FFF2-40B4-BE49-F238E27FC236}">
                    <a16:creationId xmlns:a16="http://schemas.microsoft.com/office/drawing/2014/main" id="{8EE4C1D0-3C30-A42A-D4B3-E9C91EA8DE15}"/>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0" name="Freeform 5">
              <a:extLst>
                <a:ext uri="{FF2B5EF4-FFF2-40B4-BE49-F238E27FC236}">
                  <a16:creationId xmlns:a16="http://schemas.microsoft.com/office/drawing/2014/main" id="{06125CB7-E519-C345-9D74-3839EB8AB1AB}"/>
                </a:ext>
              </a:extLst>
            </p:cNvPr>
            <p:cNvSpPr>
              <a:spLocks noChangeAspect="1" noEditPoints="1"/>
            </p:cNvSpPr>
            <p:nvPr/>
          </p:nvSpPr>
          <p:spPr bwMode="auto">
            <a:xfrm>
              <a:off x="7198786" y="3283301"/>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511" name="Group 23">
              <a:extLst>
                <a:ext uri="{FF2B5EF4-FFF2-40B4-BE49-F238E27FC236}">
                  <a16:creationId xmlns:a16="http://schemas.microsoft.com/office/drawing/2014/main" id="{D117A3A1-5AFF-DBD2-788F-E33ED1667DA4}"/>
                </a:ext>
              </a:extLst>
            </p:cNvPr>
            <p:cNvGrpSpPr>
              <a:grpSpLocks noChangeAspect="1"/>
            </p:cNvGrpSpPr>
            <p:nvPr/>
          </p:nvGrpSpPr>
          <p:grpSpPr bwMode="auto">
            <a:xfrm>
              <a:off x="8201579" y="3285902"/>
              <a:ext cx="784800" cy="784799"/>
              <a:chOff x="791" y="3726"/>
              <a:chExt cx="495" cy="495"/>
            </a:xfrm>
            <a:solidFill>
              <a:schemeClr val="bg1"/>
            </a:solidFill>
          </p:grpSpPr>
          <p:sp>
            <p:nvSpPr>
              <p:cNvPr id="512" name="Freeform 24">
                <a:extLst>
                  <a:ext uri="{FF2B5EF4-FFF2-40B4-BE49-F238E27FC236}">
                    <a16:creationId xmlns:a16="http://schemas.microsoft.com/office/drawing/2014/main" id="{8F4DB746-EFFA-96B0-FF17-F5BF66881040}"/>
                  </a:ext>
                </a:extLst>
              </p:cNvPr>
              <p:cNvSpPr>
                <a:spLocks noEditPoints="1"/>
              </p:cNvSpPr>
              <p:nvPr/>
            </p:nvSpPr>
            <p:spPr bwMode="auto">
              <a:xfrm>
                <a:off x="791" y="3726"/>
                <a:ext cx="495" cy="495"/>
              </a:xfrm>
              <a:custGeom>
                <a:avLst/>
                <a:gdLst>
                  <a:gd name="T0" fmla="*/ 342 w 684"/>
                  <a:gd name="T1" fmla="*/ 0 h 684"/>
                  <a:gd name="T2" fmla="*/ 0 w 684"/>
                  <a:gd name="T3" fmla="*/ 342 h 684"/>
                  <a:gd name="T4" fmla="*/ 342 w 684"/>
                  <a:gd name="T5" fmla="*/ 684 h 684"/>
                  <a:gd name="T6" fmla="*/ 684 w 684"/>
                  <a:gd name="T7" fmla="*/ 342 h 684"/>
                  <a:gd name="T8" fmla="*/ 342 w 684"/>
                  <a:gd name="T9" fmla="*/ 0 h 684"/>
                  <a:gd name="T10" fmla="*/ 342 w 684"/>
                  <a:gd name="T11" fmla="*/ 636 h 684"/>
                  <a:gd name="T12" fmla="*/ 48 w 684"/>
                  <a:gd name="T13" fmla="*/ 342 h 684"/>
                  <a:gd name="T14" fmla="*/ 342 w 684"/>
                  <a:gd name="T15" fmla="*/ 48 h 684"/>
                  <a:gd name="T16" fmla="*/ 636 w 684"/>
                  <a:gd name="T17" fmla="*/ 342 h 684"/>
                  <a:gd name="T18" fmla="*/ 342 w 684"/>
                  <a:gd name="T1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4">
                    <a:moveTo>
                      <a:pt x="342" y="0"/>
                    </a:moveTo>
                    <a:cubicBezTo>
                      <a:pt x="153" y="0"/>
                      <a:pt x="0" y="154"/>
                      <a:pt x="0" y="342"/>
                    </a:cubicBezTo>
                    <a:cubicBezTo>
                      <a:pt x="0" y="531"/>
                      <a:pt x="153" y="684"/>
                      <a:pt x="342" y="684"/>
                    </a:cubicBezTo>
                    <a:cubicBezTo>
                      <a:pt x="531" y="684"/>
                      <a:pt x="684" y="531"/>
                      <a:pt x="684" y="342"/>
                    </a:cubicBezTo>
                    <a:cubicBezTo>
                      <a:pt x="684" y="154"/>
                      <a:pt x="531" y="0"/>
                      <a:pt x="342" y="0"/>
                    </a:cubicBezTo>
                    <a:close/>
                    <a:moveTo>
                      <a:pt x="342" y="636"/>
                    </a:moveTo>
                    <a:cubicBezTo>
                      <a:pt x="180" y="636"/>
                      <a:pt x="48" y="504"/>
                      <a:pt x="48" y="342"/>
                    </a:cubicBezTo>
                    <a:cubicBezTo>
                      <a:pt x="48" y="180"/>
                      <a:pt x="180" y="48"/>
                      <a:pt x="342" y="48"/>
                    </a:cubicBezTo>
                    <a:cubicBezTo>
                      <a:pt x="504" y="48"/>
                      <a:pt x="636" y="180"/>
                      <a:pt x="636" y="342"/>
                    </a:cubicBezTo>
                    <a:cubicBezTo>
                      <a:pt x="636" y="504"/>
                      <a:pt x="504" y="636"/>
                      <a:pt x="342" y="6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 name="Oval 25">
                <a:extLst>
                  <a:ext uri="{FF2B5EF4-FFF2-40B4-BE49-F238E27FC236}">
                    <a16:creationId xmlns:a16="http://schemas.microsoft.com/office/drawing/2014/main" id="{F3A9EEAE-DE00-96B7-4986-59F5D39F95E1}"/>
                  </a:ext>
                </a:extLst>
              </p:cNvPr>
              <p:cNvSpPr>
                <a:spLocks noChangeArrowheads="1"/>
              </p:cNvSpPr>
              <p:nvPr/>
            </p:nvSpPr>
            <p:spPr bwMode="auto">
              <a:xfrm>
                <a:off x="935"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4" name="Oval 26">
                <a:extLst>
                  <a:ext uri="{FF2B5EF4-FFF2-40B4-BE49-F238E27FC236}">
                    <a16:creationId xmlns:a16="http://schemas.microsoft.com/office/drawing/2014/main" id="{B9FB6BB9-9182-FD7E-3294-6AB4B89BF61E}"/>
                  </a:ext>
                </a:extLst>
              </p:cNvPr>
              <p:cNvSpPr>
                <a:spLocks noChangeArrowheads="1"/>
              </p:cNvSpPr>
              <p:nvPr/>
            </p:nvSpPr>
            <p:spPr bwMode="auto">
              <a:xfrm>
                <a:off x="1078" y="38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5" name="Freeform 27">
                <a:extLst>
                  <a:ext uri="{FF2B5EF4-FFF2-40B4-BE49-F238E27FC236}">
                    <a16:creationId xmlns:a16="http://schemas.microsoft.com/office/drawing/2014/main" id="{F5ABC710-2034-40DE-BE9B-3C865174B0B2}"/>
                  </a:ext>
                </a:extLst>
              </p:cNvPr>
              <p:cNvSpPr>
                <a:spLocks/>
              </p:cNvSpPr>
              <p:nvPr/>
            </p:nvSpPr>
            <p:spPr bwMode="auto">
              <a:xfrm>
                <a:off x="911" y="3987"/>
                <a:ext cx="255" cy="124"/>
              </a:xfrm>
              <a:custGeom>
                <a:avLst/>
                <a:gdLst>
                  <a:gd name="T0" fmla="*/ 329 w 352"/>
                  <a:gd name="T1" fmla="*/ 3 h 172"/>
                  <a:gd name="T2" fmla="*/ 298 w 352"/>
                  <a:gd name="T3" fmla="*/ 23 h 172"/>
                  <a:gd name="T4" fmla="*/ 176 w 352"/>
                  <a:gd name="T5" fmla="*/ 120 h 172"/>
                  <a:gd name="T6" fmla="*/ 53 w 352"/>
                  <a:gd name="T7" fmla="*/ 23 h 172"/>
                  <a:gd name="T8" fmla="*/ 22 w 352"/>
                  <a:gd name="T9" fmla="*/ 3 h 172"/>
                  <a:gd name="T10" fmla="*/ 3 w 352"/>
                  <a:gd name="T11" fmla="*/ 34 h 172"/>
                  <a:gd name="T12" fmla="*/ 176 w 352"/>
                  <a:gd name="T13" fmla="*/ 172 h 172"/>
                  <a:gd name="T14" fmla="*/ 349 w 352"/>
                  <a:gd name="T15" fmla="*/ 34 h 172"/>
                  <a:gd name="T16" fmla="*/ 329 w 352"/>
                  <a:gd name="T17"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72">
                    <a:moveTo>
                      <a:pt x="329" y="3"/>
                    </a:moveTo>
                    <a:cubicBezTo>
                      <a:pt x="315" y="0"/>
                      <a:pt x="301" y="9"/>
                      <a:pt x="298" y="23"/>
                    </a:cubicBezTo>
                    <a:cubicBezTo>
                      <a:pt x="285" y="80"/>
                      <a:pt x="235" y="120"/>
                      <a:pt x="176" y="120"/>
                    </a:cubicBezTo>
                    <a:cubicBezTo>
                      <a:pt x="117" y="120"/>
                      <a:pt x="67" y="80"/>
                      <a:pt x="53" y="23"/>
                    </a:cubicBezTo>
                    <a:cubicBezTo>
                      <a:pt x="50" y="9"/>
                      <a:pt x="36" y="0"/>
                      <a:pt x="22" y="3"/>
                    </a:cubicBezTo>
                    <a:cubicBezTo>
                      <a:pt x="8" y="6"/>
                      <a:pt x="0" y="20"/>
                      <a:pt x="3" y="34"/>
                    </a:cubicBezTo>
                    <a:cubicBezTo>
                      <a:pt x="21" y="115"/>
                      <a:pt x="92" y="172"/>
                      <a:pt x="176" y="172"/>
                    </a:cubicBezTo>
                    <a:cubicBezTo>
                      <a:pt x="259" y="172"/>
                      <a:pt x="330" y="115"/>
                      <a:pt x="349" y="34"/>
                    </a:cubicBezTo>
                    <a:cubicBezTo>
                      <a:pt x="352" y="20"/>
                      <a:pt x="343" y="6"/>
                      <a:pt x="3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22" name="Group 521">
              <a:extLst>
                <a:ext uri="{FF2B5EF4-FFF2-40B4-BE49-F238E27FC236}">
                  <a16:creationId xmlns:a16="http://schemas.microsoft.com/office/drawing/2014/main" id="{F4BA68D3-D645-678E-E9A3-26BC7559FC2F}"/>
                </a:ext>
              </a:extLst>
            </p:cNvPr>
            <p:cNvGrpSpPr/>
            <p:nvPr/>
          </p:nvGrpSpPr>
          <p:grpSpPr>
            <a:xfrm>
              <a:off x="9133739" y="3196486"/>
              <a:ext cx="896371" cy="874215"/>
              <a:chOff x="5520608" y="101236"/>
              <a:chExt cx="896371" cy="874215"/>
            </a:xfrm>
            <a:solidFill>
              <a:srgbClr val="5EB4E7"/>
            </a:solidFill>
          </p:grpSpPr>
          <p:sp>
            <p:nvSpPr>
              <p:cNvPr id="523" name="Freeform 20">
                <a:extLst>
                  <a:ext uri="{FF2B5EF4-FFF2-40B4-BE49-F238E27FC236}">
                    <a16:creationId xmlns:a16="http://schemas.microsoft.com/office/drawing/2014/main" id="{82807147-2BCF-4BD4-DE66-CA234CF5BB36}"/>
                  </a:ext>
                </a:extLst>
              </p:cNvPr>
              <p:cNvSpPr>
                <a:spLocks noChangeAspect="1" noEditPoints="1"/>
              </p:cNvSpPr>
              <p:nvPr/>
            </p:nvSpPr>
            <p:spPr bwMode="auto">
              <a:xfrm>
                <a:off x="5586666" y="190652"/>
                <a:ext cx="784800" cy="784799"/>
              </a:xfrm>
              <a:custGeom>
                <a:avLst/>
                <a:gdLst>
                  <a:gd name="T0" fmla="*/ 294 w 588"/>
                  <a:gd name="T1" fmla="*/ 0 h 588"/>
                  <a:gd name="T2" fmla="*/ 0 w 588"/>
                  <a:gd name="T3" fmla="*/ 294 h 588"/>
                  <a:gd name="T4" fmla="*/ 294 w 588"/>
                  <a:gd name="T5" fmla="*/ 588 h 588"/>
                  <a:gd name="T6" fmla="*/ 588 w 588"/>
                  <a:gd name="T7" fmla="*/ 294 h 588"/>
                  <a:gd name="T8" fmla="*/ 294 w 588"/>
                  <a:gd name="T9" fmla="*/ 0 h 588"/>
                  <a:gd name="T10" fmla="*/ 393 w 588"/>
                  <a:gd name="T11" fmla="*/ 182 h 588"/>
                  <a:gd name="T12" fmla="*/ 438 w 588"/>
                  <a:gd name="T13" fmla="*/ 227 h 588"/>
                  <a:gd name="T14" fmla="*/ 393 w 588"/>
                  <a:gd name="T15" fmla="*/ 272 h 588"/>
                  <a:gd name="T16" fmla="*/ 348 w 588"/>
                  <a:gd name="T17" fmla="*/ 227 h 588"/>
                  <a:gd name="T18" fmla="*/ 393 w 588"/>
                  <a:gd name="T19" fmla="*/ 182 h 588"/>
                  <a:gd name="T20" fmla="*/ 195 w 588"/>
                  <a:gd name="T21" fmla="*/ 182 h 588"/>
                  <a:gd name="T22" fmla="*/ 240 w 588"/>
                  <a:gd name="T23" fmla="*/ 227 h 588"/>
                  <a:gd name="T24" fmla="*/ 195 w 588"/>
                  <a:gd name="T25" fmla="*/ 272 h 588"/>
                  <a:gd name="T26" fmla="*/ 150 w 588"/>
                  <a:gd name="T27" fmla="*/ 227 h 588"/>
                  <a:gd name="T28" fmla="*/ 195 w 588"/>
                  <a:gd name="T29" fmla="*/ 182 h 588"/>
                  <a:gd name="T30" fmla="*/ 467 w 588"/>
                  <a:gd name="T31" fmla="*/ 347 h 588"/>
                  <a:gd name="T32" fmla="*/ 294 w 588"/>
                  <a:gd name="T33" fmla="*/ 485 h 588"/>
                  <a:gd name="T34" fmla="*/ 121 w 588"/>
                  <a:gd name="T35" fmla="*/ 347 h 588"/>
                  <a:gd name="T36" fmla="*/ 140 w 588"/>
                  <a:gd name="T37" fmla="*/ 316 h 588"/>
                  <a:gd name="T38" fmla="*/ 171 w 588"/>
                  <a:gd name="T39" fmla="*/ 336 h 588"/>
                  <a:gd name="T40" fmla="*/ 294 w 588"/>
                  <a:gd name="T41" fmla="*/ 433 h 588"/>
                  <a:gd name="T42" fmla="*/ 416 w 588"/>
                  <a:gd name="T43" fmla="*/ 336 h 588"/>
                  <a:gd name="T44" fmla="*/ 447 w 588"/>
                  <a:gd name="T45" fmla="*/ 316 h 588"/>
                  <a:gd name="T46" fmla="*/ 467 w 588"/>
                  <a:gd name="T4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8" h="588">
                    <a:moveTo>
                      <a:pt x="294" y="0"/>
                    </a:moveTo>
                    <a:cubicBezTo>
                      <a:pt x="132" y="0"/>
                      <a:pt x="0" y="132"/>
                      <a:pt x="0" y="294"/>
                    </a:cubicBezTo>
                    <a:cubicBezTo>
                      <a:pt x="0" y="456"/>
                      <a:pt x="132" y="588"/>
                      <a:pt x="294" y="588"/>
                    </a:cubicBezTo>
                    <a:cubicBezTo>
                      <a:pt x="456" y="588"/>
                      <a:pt x="588" y="456"/>
                      <a:pt x="588" y="294"/>
                    </a:cubicBezTo>
                    <a:cubicBezTo>
                      <a:pt x="588" y="132"/>
                      <a:pt x="456" y="0"/>
                      <a:pt x="294" y="0"/>
                    </a:cubicBezTo>
                    <a:close/>
                    <a:moveTo>
                      <a:pt x="393" y="182"/>
                    </a:moveTo>
                    <a:cubicBezTo>
                      <a:pt x="418" y="182"/>
                      <a:pt x="438" y="202"/>
                      <a:pt x="438" y="227"/>
                    </a:cubicBezTo>
                    <a:cubicBezTo>
                      <a:pt x="438" y="252"/>
                      <a:pt x="418" y="272"/>
                      <a:pt x="393" y="272"/>
                    </a:cubicBezTo>
                    <a:cubicBezTo>
                      <a:pt x="368" y="272"/>
                      <a:pt x="348" y="252"/>
                      <a:pt x="348" y="227"/>
                    </a:cubicBezTo>
                    <a:cubicBezTo>
                      <a:pt x="348" y="202"/>
                      <a:pt x="368" y="182"/>
                      <a:pt x="393" y="182"/>
                    </a:cubicBezTo>
                    <a:close/>
                    <a:moveTo>
                      <a:pt x="195" y="182"/>
                    </a:moveTo>
                    <a:cubicBezTo>
                      <a:pt x="220" y="182"/>
                      <a:pt x="240" y="202"/>
                      <a:pt x="240" y="227"/>
                    </a:cubicBezTo>
                    <a:cubicBezTo>
                      <a:pt x="240" y="252"/>
                      <a:pt x="220" y="272"/>
                      <a:pt x="195" y="272"/>
                    </a:cubicBezTo>
                    <a:cubicBezTo>
                      <a:pt x="170" y="272"/>
                      <a:pt x="150" y="252"/>
                      <a:pt x="150" y="227"/>
                    </a:cubicBezTo>
                    <a:cubicBezTo>
                      <a:pt x="150" y="202"/>
                      <a:pt x="170" y="182"/>
                      <a:pt x="195" y="182"/>
                    </a:cubicBezTo>
                    <a:close/>
                    <a:moveTo>
                      <a:pt x="467" y="347"/>
                    </a:moveTo>
                    <a:cubicBezTo>
                      <a:pt x="448" y="428"/>
                      <a:pt x="377" y="485"/>
                      <a:pt x="294" y="485"/>
                    </a:cubicBezTo>
                    <a:cubicBezTo>
                      <a:pt x="210" y="485"/>
                      <a:pt x="139" y="428"/>
                      <a:pt x="121" y="347"/>
                    </a:cubicBezTo>
                    <a:cubicBezTo>
                      <a:pt x="118" y="333"/>
                      <a:pt x="126" y="319"/>
                      <a:pt x="140" y="316"/>
                    </a:cubicBezTo>
                    <a:cubicBezTo>
                      <a:pt x="154" y="313"/>
                      <a:pt x="168" y="322"/>
                      <a:pt x="171" y="336"/>
                    </a:cubicBezTo>
                    <a:cubicBezTo>
                      <a:pt x="185" y="393"/>
                      <a:pt x="235" y="433"/>
                      <a:pt x="294" y="433"/>
                    </a:cubicBezTo>
                    <a:cubicBezTo>
                      <a:pt x="353" y="433"/>
                      <a:pt x="403" y="393"/>
                      <a:pt x="416" y="336"/>
                    </a:cubicBezTo>
                    <a:cubicBezTo>
                      <a:pt x="419" y="322"/>
                      <a:pt x="433" y="313"/>
                      <a:pt x="447" y="316"/>
                    </a:cubicBezTo>
                    <a:cubicBezTo>
                      <a:pt x="461" y="319"/>
                      <a:pt x="470" y="333"/>
                      <a:pt x="467" y="3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524" name="Freeform 13">
                <a:extLst>
                  <a:ext uri="{FF2B5EF4-FFF2-40B4-BE49-F238E27FC236}">
                    <a16:creationId xmlns:a16="http://schemas.microsoft.com/office/drawing/2014/main" id="{B51F8242-78B5-FDF4-FBBB-0B726BBB345E}"/>
                  </a:ext>
                </a:extLst>
              </p:cNvPr>
              <p:cNvSpPr>
                <a:spLocks/>
              </p:cNvSpPr>
              <p:nvPr/>
            </p:nvSpPr>
            <p:spPr bwMode="auto">
              <a:xfrm>
                <a:off x="5561486" y="481727"/>
                <a:ext cx="328817" cy="382757"/>
              </a:xfrm>
              <a:custGeom>
                <a:avLst/>
                <a:gdLst>
                  <a:gd name="T0" fmla="*/ 91 w 1289"/>
                  <a:gd name="T1" fmla="*/ 0 h 869"/>
                  <a:gd name="T2" fmla="*/ 114 w 1289"/>
                  <a:gd name="T3" fmla="*/ 70 h 869"/>
                  <a:gd name="T4" fmla="*/ 144 w 1289"/>
                  <a:gd name="T5" fmla="*/ 138 h 869"/>
                  <a:gd name="T6" fmla="*/ 180 w 1289"/>
                  <a:gd name="T7" fmla="*/ 203 h 869"/>
                  <a:gd name="T8" fmla="*/ 221 w 1289"/>
                  <a:gd name="T9" fmla="*/ 265 h 869"/>
                  <a:gd name="T10" fmla="*/ 269 w 1289"/>
                  <a:gd name="T11" fmla="*/ 324 h 869"/>
                  <a:gd name="T12" fmla="*/ 323 w 1289"/>
                  <a:gd name="T13" fmla="*/ 379 h 869"/>
                  <a:gd name="T14" fmla="*/ 380 w 1289"/>
                  <a:gd name="T15" fmla="*/ 431 h 869"/>
                  <a:gd name="T16" fmla="*/ 444 w 1289"/>
                  <a:gd name="T17" fmla="*/ 479 h 869"/>
                  <a:gd name="T18" fmla="*/ 512 w 1289"/>
                  <a:gd name="T19" fmla="*/ 524 h 869"/>
                  <a:gd name="T20" fmla="*/ 583 w 1289"/>
                  <a:gd name="T21" fmla="*/ 564 h 869"/>
                  <a:gd name="T22" fmla="*/ 664 w 1289"/>
                  <a:gd name="T23" fmla="*/ 601 h 869"/>
                  <a:gd name="T24" fmla="*/ 746 w 1289"/>
                  <a:gd name="T25" fmla="*/ 632 h 869"/>
                  <a:gd name="T26" fmla="*/ 834 w 1289"/>
                  <a:gd name="T27" fmla="*/ 658 h 869"/>
                  <a:gd name="T28" fmla="*/ 924 w 1289"/>
                  <a:gd name="T29" fmla="*/ 679 h 869"/>
                  <a:gd name="T30" fmla="*/ 1017 w 1289"/>
                  <a:gd name="T31" fmla="*/ 693 h 869"/>
                  <a:gd name="T32" fmla="*/ 1034 w 1289"/>
                  <a:gd name="T33" fmla="*/ 673 h 869"/>
                  <a:gd name="T34" fmla="*/ 1057 w 1289"/>
                  <a:gd name="T35" fmla="*/ 657 h 869"/>
                  <a:gd name="T36" fmla="*/ 1083 w 1289"/>
                  <a:gd name="T37" fmla="*/ 644 h 869"/>
                  <a:gd name="T38" fmla="*/ 1112 w 1289"/>
                  <a:gd name="T39" fmla="*/ 636 h 869"/>
                  <a:gd name="T40" fmla="*/ 1143 w 1289"/>
                  <a:gd name="T41" fmla="*/ 633 h 869"/>
                  <a:gd name="T42" fmla="*/ 1177 w 1289"/>
                  <a:gd name="T43" fmla="*/ 636 h 869"/>
                  <a:gd name="T44" fmla="*/ 1207 w 1289"/>
                  <a:gd name="T45" fmla="*/ 644 h 869"/>
                  <a:gd name="T46" fmla="*/ 1235 w 1289"/>
                  <a:gd name="T47" fmla="*/ 659 h 869"/>
                  <a:gd name="T48" fmla="*/ 1257 w 1289"/>
                  <a:gd name="T49" fmla="*/ 677 h 869"/>
                  <a:gd name="T50" fmla="*/ 1274 w 1289"/>
                  <a:gd name="T51" fmla="*/ 698 h 869"/>
                  <a:gd name="T52" fmla="*/ 1285 w 1289"/>
                  <a:gd name="T53" fmla="*/ 723 h 869"/>
                  <a:gd name="T54" fmla="*/ 1289 w 1289"/>
                  <a:gd name="T55" fmla="*/ 751 h 869"/>
                  <a:gd name="T56" fmla="*/ 1285 w 1289"/>
                  <a:gd name="T57" fmla="*/ 777 h 869"/>
                  <a:gd name="T58" fmla="*/ 1274 w 1289"/>
                  <a:gd name="T59" fmla="*/ 802 h 869"/>
                  <a:gd name="T60" fmla="*/ 1257 w 1289"/>
                  <a:gd name="T61" fmla="*/ 824 h 869"/>
                  <a:gd name="T62" fmla="*/ 1235 w 1289"/>
                  <a:gd name="T63" fmla="*/ 842 h 869"/>
                  <a:gd name="T64" fmla="*/ 1207 w 1289"/>
                  <a:gd name="T65" fmla="*/ 856 h 869"/>
                  <a:gd name="T66" fmla="*/ 1177 w 1289"/>
                  <a:gd name="T67" fmla="*/ 865 h 869"/>
                  <a:gd name="T68" fmla="*/ 1143 w 1289"/>
                  <a:gd name="T69" fmla="*/ 869 h 869"/>
                  <a:gd name="T70" fmla="*/ 1112 w 1289"/>
                  <a:gd name="T71" fmla="*/ 865 h 869"/>
                  <a:gd name="T72" fmla="*/ 1083 w 1289"/>
                  <a:gd name="T73" fmla="*/ 857 h 869"/>
                  <a:gd name="T74" fmla="*/ 1057 w 1289"/>
                  <a:gd name="T75" fmla="*/ 845 h 869"/>
                  <a:gd name="T76" fmla="*/ 1036 w 1289"/>
                  <a:gd name="T77" fmla="*/ 829 h 869"/>
                  <a:gd name="T78" fmla="*/ 1018 w 1289"/>
                  <a:gd name="T79" fmla="*/ 809 h 869"/>
                  <a:gd name="T80" fmla="*/ 1005 w 1289"/>
                  <a:gd name="T81" fmla="*/ 786 h 869"/>
                  <a:gd name="T82" fmla="*/ 913 w 1289"/>
                  <a:gd name="T83" fmla="*/ 772 h 869"/>
                  <a:gd name="T84" fmla="*/ 821 w 1289"/>
                  <a:gd name="T85" fmla="*/ 752 h 869"/>
                  <a:gd name="T86" fmla="*/ 734 w 1289"/>
                  <a:gd name="T87" fmla="*/ 726 h 869"/>
                  <a:gd name="T88" fmla="*/ 650 w 1289"/>
                  <a:gd name="T89" fmla="*/ 696 h 869"/>
                  <a:gd name="T90" fmla="*/ 568 w 1289"/>
                  <a:gd name="T91" fmla="*/ 659 h 869"/>
                  <a:gd name="T92" fmla="*/ 492 w 1289"/>
                  <a:gd name="T93" fmla="*/ 619 h 869"/>
                  <a:gd name="T94" fmla="*/ 419 w 1289"/>
                  <a:gd name="T95" fmla="*/ 574 h 869"/>
                  <a:gd name="T96" fmla="*/ 352 w 1289"/>
                  <a:gd name="T97" fmla="*/ 525 h 869"/>
                  <a:gd name="T98" fmla="*/ 288 w 1289"/>
                  <a:gd name="T99" fmla="*/ 473 h 869"/>
                  <a:gd name="T100" fmla="*/ 230 w 1289"/>
                  <a:gd name="T101" fmla="*/ 416 h 869"/>
                  <a:gd name="T102" fmla="*/ 176 w 1289"/>
                  <a:gd name="T103" fmla="*/ 356 h 869"/>
                  <a:gd name="T104" fmla="*/ 129 w 1289"/>
                  <a:gd name="T105" fmla="*/ 293 h 869"/>
                  <a:gd name="T106" fmla="*/ 87 w 1289"/>
                  <a:gd name="T107" fmla="*/ 227 h 869"/>
                  <a:gd name="T108" fmla="*/ 51 w 1289"/>
                  <a:gd name="T109" fmla="*/ 158 h 869"/>
                  <a:gd name="T110" fmla="*/ 22 w 1289"/>
                  <a:gd name="T111" fmla="*/ 87 h 869"/>
                  <a:gd name="T112" fmla="*/ 0 w 1289"/>
                  <a:gd name="T113" fmla="*/ 13 h 869"/>
                  <a:gd name="T114" fmla="*/ 10 w 1289"/>
                  <a:gd name="T115" fmla="*/ 13 h 869"/>
                  <a:gd name="T116" fmla="*/ 20 w 1289"/>
                  <a:gd name="T117" fmla="*/ 14 h 869"/>
                  <a:gd name="T118" fmla="*/ 56 w 1289"/>
                  <a:gd name="T119" fmla="*/ 10 h 869"/>
                  <a:gd name="T120" fmla="*/ 91 w 1289"/>
                  <a:gd name="T1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9" h="869">
                    <a:moveTo>
                      <a:pt x="91" y="0"/>
                    </a:moveTo>
                    <a:lnTo>
                      <a:pt x="114" y="70"/>
                    </a:lnTo>
                    <a:lnTo>
                      <a:pt x="144" y="138"/>
                    </a:lnTo>
                    <a:lnTo>
                      <a:pt x="180" y="203"/>
                    </a:lnTo>
                    <a:lnTo>
                      <a:pt x="221" y="265"/>
                    </a:lnTo>
                    <a:lnTo>
                      <a:pt x="269" y="324"/>
                    </a:lnTo>
                    <a:lnTo>
                      <a:pt x="323" y="379"/>
                    </a:lnTo>
                    <a:lnTo>
                      <a:pt x="380" y="431"/>
                    </a:lnTo>
                    <a:lnTo>
                      <a:pt x="444" y="479"/>
                    </a:lnTo>
                    <a:lnTo>
                      <a:pt x="512" y="524"/>
                    </a:lnTo>
                    <a:lnTo>
                      <a:pt x="583" y="564"/>
                    </a:lnTo>
                    <a:lnTo>
                      <a:pt x="664" y="601"/>
                    </a:lnTo>
                    <a:lnTo>
                      <a:pt x="746" y="632"/>
                    </a:lnTo>
                    <a:lnTo>
                      <a:pt x="834" y="658"/>
                    </a:lnTo>
                    <a:lnTo>
                      <a:pt x="924" y="679"/>
                    </a:lnTo>
                    <a:lnTo>
                      <a:pt x="1017" y="693"/>
                    </a:lnTo>
                    <a:lnTo>
                      <a:pt x="1034" y="673"/>
                    </a:lnTo>
                    <a:lnTo>
                      <a:pt x="1057" y="657"/>
                    </a:lnTo>
                    <a:lnTo>
                      <a:pt x="1083" y="644"/>
                    </a:lnTo>
                    <a:lnTo>
                      <a:pt x="1112" y="636"/>
                    </a:lnTo>
                    <a:lnTo>
                      <a:pt x="1143" y="633"/>
                    </a:lnTo>
                    <a:lnTo>
                      <a:pt x="1177" y="636"/>
                    </a:lnTo>
                    <a:lnTo>
                      <a:pt x="1207" y="644"/>
                    </a:lnTo>
                    <a:lnTo>
                      <a:pt x="1235" y="659"/>
                    </a:lnTo>
                    <a:lnTo>
                      <a:pt x="1257" y="677"/>
                    </a:lnTo>
                    <a:lnTo>
                      <a:pt x="1274" y="698"/>
                    </a:lnTo>
                    <a:lnTo>
                      <a:pt x="1285" y="723"/>
                    </a:lnTo>
                    <a:lnTo>
                      <a:pt x="1289" y="751"/>
                    </a:lnTo>
                    <a:lnTo>
                      <a:pt x="1285" y="777"/>
                    </a:lnTo>
                    <a:lnTo>
                      <a:pt x="1274" y="802"/>
                    </a:lnTo>
                    <a:lnTo>
                      <a:pt x="1257" y="824"/>
                    </a:lnTo>
                    <a:lnTo>
                      <a:pt x="1235" y="842"/>
                    </a:lnTo>
                    <a:lnTo>
                      <a:pt x="1207" y="856"/>
                    </a:lnTo>
                    <a:lnTo>
                      <a:pt x="1177" y="865"/>
                    </a:lnTo>
                    <a:lnTo>
                      <a:pt x="1143" y="869"/>
                    </a:lnTo>
                    <a:lnTo>
                      <a:pt x="1112" y="865"/>
                    </a:lnTo>
                    <a:lnTo>
                      <a:pt x="1083" y="857"/>
                    </a:lnTo>
                    <a:lnTo>
                      <a:pt x="1057" y="845"/>
                    </a:lnTo>
                    <a:lnTo>
                      <a:pt x="1036" y="829"/>
                    </a:lnTo>
                    <a:lnTo>
                      <a:pt x="1018" y="809"/>
                    </a:lnTo>
                    <a:lnTo>
                      <a:pt x="1005" y="786"/>
                    </a:lnTo>
                    <a:lnTo>
                      <a:pt x="913" y="772"/>
                    </a:lnTo>
                    <a:lnTo>
                      <a:pt x="821" y="752"/>
                    </a:lnTo>
                    <a:lnTo>
                      <a:pt x="734" y="726"/>
                    </a:lnTo>
                    <a:lnTo>
                      <a:pt x="650" y="696"/>
                    </a:lnTo>
                    <a:lnTo>
                      <a:pt x="568" y="659"/>
                    </a:lnTo>
                    <a:lnTo>
                      <a:pt x="492" y="619"/>
                    </a:lnTo>
                    <a:lnTo>
                      <a:pt x="419" y="574"/>
                    </a:lnTo>
                    <a:lnTo>
                      <a:pt x="352" y="525"/>
                    </a:lnTo>
                    <a:lnTo>
                      <a:pt x="288" y="473"/>
                    </a:lnTo>
                    <a:lnTo>
                      <a:pt x="230" y="416"/>
                    </a:lnTo>
                    <a:lnTo>
                      <a:pt x="176" y="356"/>
                    </a:lnTo>
                    <a:lnTo>
                      <a:pt x="129" y="293"/>
                    </a:lnTo>
                    <a:lnTo>
                      <a:pt x="87" y="227"/>
                    </a:lnTo>
                    <a:lnTo>
                      <a:pt x="51" y="158"/>
                    </a:lnTo>
                    <a:lnTo>
                      <a:pt x="22" y="87"/>
                    </a:lnTo>
                    <a:lnTo>
                      <a:pt x="0" y="13"/>
                    </a:lnTo>
                    <a:lnTo>
                      <a:pt x="10" y="13"/>
                    </a:lnTo>
                    <a:lnTo>
                      <a:pt x="20" y="14"/>
                    </a:lnTo>
                    <a:lnTo>
                      <a:pt x="56" y="10"/>
                    </a:lnTo>
                    <a:lnTo>
                      <a:pt x="91"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25" name="Freeform 15">
                <a:extLst>
                  <a:ext uri="{FF2B5EF4-FFF2-40B4-BE49-F238E27FC236}">
                    <a16:creationId xmlns:a16="http://schemas.microsoft.com/office/drawing/2014/main" id="{2A3F4359-CCB5-9594-FD98-C93064459BC0}"/>
                  </a:ext>
                </a:extLst>
              </p:cNvPr>
              <p:cNvSpPr>
                <a:spLocks/>
              </p:cNvSpPr>
              <p:nvPr/>
            </p:nvSpPr>
            <p:spPr bwMode="auto">
              <a:xfrm>
                <a:off x="5564040" y="101236"/>
                <a:ext cx="816745" cy="338481"/>
              </a:xfrm>
              <a:custGeom>
                <a:avLst/>
                <a:gdLst>
                  <a:gd name="T0" fmla="*/ 1093 w 2188"/>
                  <a:gd name="T1" fmla="*/ 0 h 615"/>
                  <a:gd name="T2" fmla="*/ 1196 w 2188"/>
                  <a:gd name="T3" fmla="*/ 4 h 615"/>
                  <a:gd name="T4" fmla="*/ 1296 w 2188"/>
                  <a:gd name="T5" fmla="*/ 14 h 615"/>
                  <a:gd name="T6" fmla="*/ 1394 w 2188"/>
                  <a:gd name="T7" fmla="*/ 30 h 615"/>
                  <a:gd name="T8" fmla="*/ 1488 w 2188"/>
                  <a:gd name="T9" fmla="*/ 54 h 615"/>
                  <a:gd name="T10" fmla="*/ 1579 w 2188"/>
                  <a:gd name="T11" fmla="*/ 82 h 615"/>
                  <a:gd name="T12" fmla="*/ 1666 w 2188"/>
                  <a:gd name="T13" fmla="*/ 118 h 615"/>
                  <a:gd name="T14" fmla="*/ 1750 w 2188"/>
                  <a:gd name="T15" fmla="*/ 158 h 615"/>
                  <a:gd name="T16" fmla="*/ 1827 w 2188"/>
                  <a:gd name="T17" fmla="*/ 203 h 615"/>
                  <a:gd name="T18" fmla="*/ 1901 w 2188"/>
                  <a:gd name="T19" fmla="*/ 253 h 615"/>
                  <a:gd name="T20" fmla="*/ 1970 w 2188"/>
                  <a:gd name="T21" fmla="*/ 308 h 615"/>
                  <a:gd name="T22" fmla="*/ 2034 w 2188"/>
                  <a:gd name="T23" fmla="*/ 367 h 615"/>
                  <a:gd name="T24" fmla="*/ 2091 w 2188"/>
                  <a:gd name="T25" fmla="*/ 431 h 615"/>
                  <a:gd name="T26" fmla="*/ 2143 w 2188"/>
                  <a:gd name="T27" fmla="*/ 497 h 615"/>
                  <a:gd name="T28" fmla="*/ 2188 w 2188"/>
                  <a:gd name="T29" fmla="*/ 568 h 615"/>
                  <a:gd name="T30" fmla="*/ 2159 w 2188"/>
                  <a:gd name="T31" fmla="*/ 580 h 615"/>
                  <a:gd name="T32" fmla="*/ 2133 w 2188"/>
                  <a:gd name="T33" fmla="*/ 595 h 615"/>
                  <a:gd name="T34" fmla="*/ 2109 w 2188"/>
                  <a:gd name="T35" fmla="*/ 615 h 615"/>
                  <a:gd name="T36" fmla="*/ 2068 w 2188"/>
                  <a:gd name="T37" fmla="*/ 550 h 615"/>
                  <a:gd name="T38" fmla="*/ 2021 w 2188"/>
                  <a:gd name="T39" fmla="*/ 489 h 615"/>
                  <a:gd name="T40" fmla="*/ 1967 w 2188"/>
                  <a:gd name="T41" fmla="*/ 431 h 615"/>
                  <a:gd name="T42" fmla="*/ 1910 w 2188"/>
                  <a:gd name="T43" fmla="*/ 376 h 615"/>
                  <a:gd name="T44" fmla="*/ 1846 w 2188"/>
                  <a:gd name="T45" fmla="*/ 326 h 615"/>
                  <a:gd name="T46" fmla="*/ 1777 w 2188"/>
                  <a:gd name="T47" fmla="*/ 279 h 615"/>
                  <a:gd name="T48" fmla="*/ 1704 w 2188"/>
                  <a:gd name="T49" fmla="*/ 238 h 615"/>
                  <a:gd name="T50" fmla="*/ 1627 w 2188"/>
                  <a:gd name="T51" fmla="*/ 200 h 615"/>
                  <a:gd name="T52" fmla="*/ 1545 w 2188"/>
                  <a:gd name="T53" fmla="*/ 168 h 615"/>
                  <a:gd name="T54" fmla="*/ 1461 w 2188"/>
                  <a:gd name="T55" fmla="*/ 141 h 615"/>
                  <a:gd name="T56" fmla="*/ 1372 w 2188"/>
                  <a:gd name="T57" fmla="*/ 120 h 615"/>
                  <a:gd name="T58" fmla="*/ 1282 w 2188"/>
                  <a:gd name="T59" fmla="*/ 104 h 615"/>
                  <a:gd name="T60" fmla="*/ 1190 w 2188"/>
                  <a:gd name="T61" fmla="*/ 95 h 615"/>
                  <a:gd name="T62" fmla="*/ 1093 w 2188"/>
                  <a:gd name="T63" fmla="*/ 91 h 615"/>
                  <a:gd name="T64" fmla="*/ 998 w 2188"/>
                  <a:gd name="T65" fmla="*/ 95 h 615"/>
                  <a:gd name="T66" fmla="*/ 905 w 2188"/>
                  <a:gd name="T67" fmla="*/ 104 h 615"/>
                  <a:gd name="T68" fmla="*/ 814 w 2188"/>
                  <a:gd name="T69" fmla="*/ 120 h 615"/>
                  <a:gd name="T70" fmla="*/ 726 w 2188"/>
                  <a:gd name="T71" fmla="*/ 141 h 615"/>
                  <a:gd name="T72" fmla="*/ 641 w 2188"/>
                  <a:gd name="T73" fmla="*/ 168 h 615"/>
                  <a:gd name="T74" fmla="*/ 561 w 2188"/>
                  <a:gd name="T75" fmla="*/ 200 h 615"/>
                  <a:gd name="T76" fmla="*/ 483 w 2188"/>
                  <a:gd name="T77" fmla="*/ 238 h 615"/>
                  <a:gd name="T78" fmla="*/ 410 w 2188"/>
                  <a:gd name="T79" fmla="*/ 279 h 615"/>
                  <a:gd name="T80" fmla="*/ 342 w 2188"/>
                  <a:gd name="T81" fmla="*/ 326 h 615"/>
                  <a:gd name="T82" fmla="*/ 278 w 2188"/>
                  <a:gd name="T83" fmla="*/ 377 h 615"/>
                  <a:gd name="T84" fmla="*/ 219 w 2188"/>
                  <a:gd name="T85" fmla="*/ 431 h 615"/>
                  <a:gd name="T86" fmla="*/ 166 w 2188"/>
                  <a:gd name="T87" fmla="*/ 489 h 615"/>
                  <a:gd name="T88" fmla="*/ 119 w 2188"/>
                  <a:gd name="T89" fmla="*/ 550 h 615"/>
                  <a:gd name="T90" fmla="*/ 77 w 2188"/>
                  <a:gd name="T91" fmla="*/ 615 h 615"/>
                  <a:gd name="T92" fmla="*/ 55 w 2188"/>
                  <a:gd name="T93" fmla="*/ 595 h 615"/>
                  <a:gd name="T94" fmla="*/ 28 w 2188"/>
                  <a:gd name="T95" fmla="*/ 580 h 615"/>
                  <a:gd name="T96" fmla="*/ 0 w 2188"/>
                  <a:gd name="T97" fmla="*/ 568 h 615"/>
                  <a:gd name="T98" fmla="*/ 45 w 2188"/>
                  <a:gd name="T99" fmla="*/ 497 h 615"/>
                  <a:gd name="T100" fmla="*/ 96 w 2188"/>
                  <a:gd name="T101" fmla="*/ 431 h 615"/>
                  <a:gd name="T102" fmla="*/ 154 w 2188"/>
                  <a:gd name="T103" fmla="*/ 367 h 615"/>
                  <a:gd name="T104" fmla="*/ 216 w 2188"/>
                  <a:gd name="T105" fmla="*/ 308 h 615"/>
                  <a:gd name="T106" fmla="*/ 285 w 2188"/>
                  <a:gd name="T107" fmla="*/ 253 h 615"/>
                  <a:gd name="T108" fmla="*/ 359 w 2188"/>
                  <a:gd name="T109" fmla="*/ 203 h 615"/>
                  <a:gd name="T110" fmla="*/ 438 w 2188"/>
                  <a:gd name="T111" fmla="*/ 158 h 615"/>
                  <a:gd name="T112" fmla="*/ 521 w 2188"/>
                  <a:gd name="T113" fmla="*/ 118 h 615"/>
                  <a:gd name="T114" fmla="*/ 608 w 2188"/>
                  <a:gd name="T115" fmla="*/ 82 h 615"/>
                  <a:gd name="T116" fmla="*/ 700 w 2188"/>
                  <a:gd name="T117" fmla="*/ 54 h 615"/>
                  <a:gd name="T118" fmla="*/ 794 w 2188"/>
                  <a:gd name="T119" fmla="*/ 30 h 615"/>
                  <a:gd name="T120" fmla="*/ 891 w 2188"/>
                  <a:gd name="T121" fmla="*/ 14 h 615"/>
                  <a:gd name="T122" fmla="*/ 990 w 2188"/>
                  <a:gd name="T123" fmla="*/ 4 h 615"/>
                  <a:gd name="T124" fmla="*/ 1093 w 2188"/>
                  <a:gd name="T12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8" h="615">
                    <a:moveTo>
                      <a:pt x="1093" y="0"/>
                    </a:moveTo>
                    <a:lnTo>
                      <a:pt x="1196" y="4"/>
                    </a:lnTo>
                    <a:lnTo>
                      <a:pt x="1296" y="14"/>
                    </a:lnTo>
                    <a:lnTo>
                      <a:pt x="1394" y="30"/>
                    </a:lnTo>
                    <a:lnTo>
                      <a:pt x="1488" y="54"/>
                    </a:lnTo>
                    <a:lnTo>
                      <a:pt x="1579" y="82"/>
                    </a:lnTo>
                    <a:lnTo>
                      <a:pt x="1666" y="118"/>
                    </a:lnTo>
                    <a:lnTo>
                      <a:pt x="1750" y="158"/>
                    </a:lnTo>
                    <a:lnTo>
                      <a:pt x="1827" y="203"/>
                    </a:lnTo>
                    <a:lnTo>
                      <a:pt x="1901" y="253"/>
                    </a:lnTo>
                    <a:lnTo>
                      <a:pt x="1970" y="308"/>
                    </a:lnTo>
                    <a:lnTo>
                      <a:pt x="2034" y="367"/>
                    </a:lnTo>
                    <a:lnTo>
                      <a:pt x="2091" y="431"/>
                    </a:lnTo>
                    <a:lnTo>
                      <a:pt x="2143" y="497"/>
                    </a:lnTo>
                    <a:lnTo>
                      <a:pt x="2188" y="568"/>
                    </a:lnTo>
                    <a:lnTo>
                      <a:pt x="2159" y="580"/>
                    </a:lnTo>
                    <a:lnTo>
                      <a:pt x="2133" y="595"/>
                    </a:lnTo>
                    <a:lnTo>
                      <a:pt x="2109" y="615"/>
                    </a:lnTo>
                    <a:lnTo>
                      <a:pt x="2068" y="550"/>
                    </a:lnTo>
                    <a:lnTo>
                      <a:pt x="2021" y="489"/>
                    </a:lnTo>
                    <a:lnTo>
                      <a:pt x="1967" y="431"/>
                    </a:lnTo>
                    <a:lnTo>
                      <a:pt x="1910" y="376"/>
                    </a:lnTo>
                    <a:lnTo>
                      <a:pt x="1846" y="326"/>
                    </a:lnTo>
                    <a:lnTo>
                      <a:pt x="1777" y="279"/>
                    </a:lnTo>
                    <a:lnTo>
                      <a:pt x="1704" y="238"/>
                    </a:lnTo>
                    <a:lnTo>
                      <a:pt x="1627" y="200"/>
                    </a:lnTo>
                    <a:lnTo>
                      <a:pt x="1545" y="168"/>
                    </a:lnTo>
                    <a:lnTo>
                      <a:pt x="1461" y="141"/>
                    </a:lnTo>
                    <a:lnTo>
                      <a:pt x="1372" y="120"/>
                    </a:lnTo>
                    <a:lnTo>
                      <a:pt x="1282" y="104"/>
                    </a:lnTo>
                    <a:lnTo>
                      <a:pt x="1190" y="95"/>
                    </a:lnTo>
                    <a:lnTo>
                      <a:pt x="1093" y="91"/>
                    </a:lnTo>
                    <a:lnTo>
                      <a:pt x="998" y="95"/>
                    </a:lnTo>
                    <a:lnTo>
                      <a:pt x="905" y="104"/>
                    </a:lnTo>
                    <a:lnTo>
                      <a:pt x="814" y="120"/>
                    </a:lnTo>
                    <a:lnTo>
                      <a:pt x="726" y="141"/>
                    </a:lnTo>
                    <a:lnTo>
                      <a:pt x="641" y="168"/>
                    </a:lnTo>
                    <a:lnTo>
                      <a:pt x="561" y="200"/>
                    </a:lnTo>
                    <a:lnTo>
                      <a:pt x="483" y="238"/>
                    </a:lnTo>
                    <a:lnTo>
                      <a:pt x="410" y="279"/>
                    </a:lnTo>
                    <a:lnTo>
                      <a:pt x="342" y="326"/>
                    </a:lnTo>
                    <a:lnTo>
                      <a:pt x="278" y="377"/>
                    </a:lnTo>
                    <a:lnTo>
                      <a:pt x="219" y="431"/>
                    </a:lnTo>
                    <a:lnTo>
                      <a:pt x="166" y="489"/>
                    </a:lnTo>
                    <a:lnTo>
                      <a:pt x="119" y="550"/>
                    </a:lnTo>
                    <a:lnTo>
                      <a:pt x="77" y="615"/>
                    </a:lnTo>
                    <a:lnTo>
                      <a:pt x="55" y="595"/>
                    </a:lnTo>
                    <a:lnTo>
                      <a:pt x="28" y="580"/>
                    </a:lnTo>
                    <a:lnTo>
                      <a:pt x="0" y="568"/>
                    </a:lnTo>
                    <a:lnTo>
                      <a:pt x="45" y="497"/>
                    </a:lnTo>
                    <a:lnTo>
                      <a:pt x="96" y="431"/>
                    </a:lnTo>
                    <a:lnTo>
                      <a:pt x="154" y="367"/>
                    </a:lnTo>
                    <a:lnTo>
                      <a:pt x="216" y="308"/>
                    </a:lnTo>
                    <a:lnTo>
                      <a:pt x="285" y="253"/>
                    </a:lnTo>
                    <a:lnTo>
                      <a:pt x="359" y="203"/>
                    </a:lnTo>
                    <a:lnTo>
                      <a:pt x="438" y="158"/>
                    </a:lnTo>
                    <a:lnTo>
                      <a:pt x="521" y="118"/>
                    </a:lnTo>
                    <a:lnTo>
                      <a:pt x="608" y="82"/>
                    </a:lnTo>
                    <a:lnTo>
                      <a:pt x="700" y="54"/>
                    </a:lnTo>
                    <a:lnTo>
                      <a:pt x="794" y="30"/>
                    </a:lnTo>
                    <a:lnTo>
                      <a:pt x="891" y="14"/>
                    </a:lnTo>
                    <a:lnTo>
                      <a:pt x="990" y="4"/>
                    </a:lnTo>
                    <a:lnTo>
                      <a:pt x="109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26" name="Freeform 16">
                <a:extLst>
                  <a:ext uri="{FF2B5EF4-FFF2-40B4-BE49-F238E27FC236}">
                    <a16:creationId xmlns:a16="http://schemas.microsoft.com/office/drawing/2014/main" id="{BC41688B-BC0A-C110-179C-7FBAD2F8E1C0}"/>
                  </a:ext>
                </a:extLst>
              </p:cNvPr>
              <p:cNvSpPr>
                <a:spLocks/>
              </p:cNvSpPr>
              <p:nvPr/>
            </p:nvSpPr>
            <p:spPr bwMode="auto">
              <a:xfrm>
                <a:off x="6303501" y="275636"/>
                <a:ext cx="113478" cy="307242"/>
              </a:xfrm>
              <a:custGeom>
                <a:avLst/>
                <a:gdLst>
                  <a:gd name="T0" fmla="*/ 153 w 304"/>
                  <a:gd name="T1" fmla="*/ 0 h 516"/>
                  <a:gd name="T2" fmla="*/ 183 w 304"/>
                  <a:gd name="T3" fmla="*/ 4 h 516"/>
                  <a:gd name="T4" fmla="*/ 212 w 304"/>
                  <a:gd name="T5" fmla="*/ 13 h 516"/>
                  <a:gd name="T6" fmla="*/ 238 w 304"/>
                  <a:gd name="T7" fmla="*/ 27 h 516"/>
                  <a:gd name="T8" fmla="*/ 261 w 304"/>
                  <a:gd name="T9" fmla="*/ 46 h 516"/>
                  <a:gd name="T10" fmla="*/ 279 w 304"/>
                  <a:gd name="T11" fmla="*/ 68 h 516"/>
                  <a:gd name="T12" fmla="*/ 293 w 304"/>
                  <a:gd name="T13" fmla="*/ 94 h 516"/>
                  <a:gd name="T14" fmla="*/ 302 w 304"/>
                  <a:gd name="T15" fmla="*/ 122 h 516"/>
                  <a:gd name="T16" fmla="*/ 304 w 304"/>
                  <a:gd name="T17" fmla="*/ 153 h 516"/>
                  <a:gd name="T18" fmla="*/ 304 w 304"/>
                  <a:gd name="T19" fmla="*/ 363 h 516"/>
                  <a:gd name="T20" fmla="*/ 302 w 304"/>
                  <a:gd name="T21" fmla="*/ 394 h 516"/>
                  <a:gd name="T22" fmla="*/ 293 w 304"/>
                  <a:gd name="T23" fmla="*/ 423 h 516"/>
                  <a:gd name="T24" fmla="*/ 279 w 304"/>
                  <a:gd name="T25" fmla="*/ 448 h 516"/>
                  <a:gd name="T26" fmla="*/ 261 w 304"/>
                  <a:gd name="T27" fmla="*/ 470 h 516"/>
                  <a:gd name="T28" fmla="*/ 238 w 304"/>
                  <a:gd name="T29" fmla="*/ 489 h 516"/>
                  <a:gd name="T30" fmla="*/ 212 w 304"/>
                  <a:gd name="T31" fmla="*/ 503 h 516"/>
                  <a:gd name="T32" fmla="*/ 183 w 304"/>
                  <a:gd name="T33" fmla="*/ 512 h 516"/>
                  <a:gd name="T34" fmla="*/ 153 w 304"/>
                  <a:gd name="T35" fmla="*/ 516 h 516"/>
                  <a:gd name="T36" fmla="*/ 122 w 304"/>
                  <a:gd name="T37" fmla="*/ 512 h 516"/>
                  <a:gd name="T38" fmla="*/ 94 w 304"/>
                  <a:gd name="T39" fmla="*/ 503 h 516"/>
                  <a:gd name="T40" fmla="*/ 68 w 304"/>
                  <a:gd name="T41" fmla="*/ 489 h 516"/>
                  <a:gd name="T42" fmla="*/ 45 w 304"/>
                  <a:gd name="T43" fmla="*/ 470 h 516"/>
                  <a:gd name="T44" fmla="*/ 26 w 304"/>
                  <a:gd name="T45" fmla="*/ 448 h 516"/>
                  <a:gd name="T46" fmla="*/ 13 w 304"/>
                  <a:gd name="T47" fmla="*/ 423 h 516"/>
                  <a:gd name="T48" fmla="*/ 4 w 304"/>
                  <a:gd name="T49" fmla="*/ 394 h 516"/>
                  <a:gd name="T50" fmla="*/ 0 w 304"/>
                  <a:gd name="T51" fmla="*/ 363 h 516"/>
                  <a:gd name="T52" fmla="*/ 0 w 304"/>
                  <a:gd name="T53" fmla="*/ 153 h 516"/>
                  <a:gd name="T54" fmla="*/ 3 w 304"/>
                  <a:gd name="T55" fmla="*/ 126 h 516"/>
                  <a:gd name="T56" fmla="*/ 10 w 304"/>
                  <a:gd name="T57" fmla="*/ 101 h 516"/>
                  <a:gd name="T58" fmla="*/ 20 w 304"/>
                  <a:gd name="T59" fmla="*/ 78 h 516"/>
                  <a:gd name="T60" fmla="*/ 35 w 304"/>
                  <a:gd name="T61" fmla="*/ 57 h 516"/>
                  <a:gd name="T62" fmla="*/ 58 w 304"/>
                  <a:gd name="T63" fmla="*/ 34 h 516"/>
                  <a:gd name="T64" fmla="*/ 83 w 304"/>
                  <a:gd name="T65" fmla="*/ 18 h 516"/>
                  <a:gd name="T66" fmla="*/ 113 w 304"/>
                  <a:gd name="T67" fmla="*/ 7 h 516"/>
                  <a:gd name="T68" fmla="*/ 133 w 304"/>
                  <a:gd name="T69" fmla="*/ 3 h 516"/>
                  <a:gd name="T70" fmla="*/ 153 w 304"/>
                  <a:gd name="T7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516">
                    <a:moveTo>
                      <a:pt x="153" y="0"/>
                    </a:moveTo>
                    <a:lnTo>
                      <a:pt x="183" y="4"/>
                    </a:lnTo>
                    <a:lnTo>
                      <a:pt x="212" y="13"/>
                    </a:lnTo>
                    <a:lnTo>
                      <a:pt x="238" y="27"/>
                    </a:lnTo>
                    <a:lnTo>
                      <a:pt x="261" y="46"/>
                    </a:lnTo>
                    <a:lnTo>
                      <a:pt x="279" y="68"/>
                    </a:lnTo>
                    <a:lnTo>
                      <a:pt x="293" y="94"/>
                    </a:lnTo>
                    <a:lnTo>
                      <a:pt x="302" y="122"/>
                    </a:lnTo>
                    <a:lnTo>
                      <a:pt x="304" y="153"/>
                    </a:lnTo>
                    <a:lnTo>
                      <a:pt x="304" y="363"/>
                    </a:lnTo>
                    <a:lnTo>
                      <a:pt x="302" y="394"/>
                    </a:lnTo>
                    <a:lnTo>
                      <a:pt x="293" y="423"/>
                    </a:lnTo>
                    <a:lnTo>
                      <a:pt x="279" y="448"/>
                    </a:lnTo>
                    <a:lnTo>
                      <a:pt x="261" y="470"/>
                    </a:lnTo>
                    <a:lnTo>
                      <a:pt x="238" y="489"/>
                    </a:lnTo>
                    <a:lnTo>
                      <a:pt x="212" y="503"/>
                    </a:lnTo>
                    <a:lnTo>
                      <a:pt x="183" y="512"/>
                    </a:lnTo>
                    <a:lnTo>
                      <a:pt x="153" y="516"/>
                    </a:lnTo>
                    <a:lnTo>
                      <a:pt x="122" y="512"/>
                    </a:lnTo>
                    <a:lnTo>
                      <a:pt x="94" y="503"/>
                    </a:lnTo>
                    <a:lnTo>
                      <a:pt x="68" y="489"/>
                    </a:lnTo>
                    <a:lnTo>
                      <a:pt x="45" y="470"/>
                    </a:lnTo>
                    <a:lnTo>
                      <a:pt x="26" y="448"/>
                    </a:lnTo>
                    <a:lnTo>
                      <a:pt x="13" y="423"/>
                    </a:lnTo>
                    <a:lnTo>
                      <a:pt x="4" y="394"/>
                    </a:lnTo>
                    <a:lnTo>
                      <a:pt x="0" y="363"/>
                    </a:lnTo>
                    <a:lnTo>
                      <a:pt x="0" y="153"/>
                    </a:lnTo>
                    <a:lnTo>
                      <a:pt x="3" y="126"/>
                    </a:lnTo>
                    <a:lnTo>
                      <a:pt x="10" y="101"/>
                    </a:lnTo>
                    <a:lnTo>
                      <a:pt x="20" y="78"/>
                    </a:lnTo>
                    <a:lnTo>
                      <a:pt x="35" y="57"/>
                    </a:lnTo>
                    <a:lnTo>
                      <a:pt x="58" y="34"/>
                    </a:lnTo>
                    <a:lnTo>
                      <a:pt x="83" y="18"/>
                    </a:lnTo>
                    <a:lnTo>
                      <a:pt x="113" y="7"/>
                    </a:lnTo>
                    <a:lnTo>
                      <a:pt x="133" y="3"/>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27" name="Freeform 14">
                <a:extLst>
                  <a:ext uri="{FF2B5EF4-FFF2-40B4-BE49-F238E27FC236}">
                    <a16:creationId xmlns:a16="http://schemas.microsoft.com/office/drawing/2014/main" id="{55619A87-759C-2AD1-7A71-AB3657367D88}"/>
                  </a:ext>
                </a:extLst>
              </p:cNvPr>
              <p:cNvSpPr>
                <a:spLocks/>
              </p:cNvSpPr>
              <p:nvPr/>
            </p:nvSpPr>
            <p:spPr bwMode="auto">
              <a:xfrm>
                <a:off x="5520608" y="275636"/>
                <a:ext cx="113478" cy="307242"/>
              </a:xfrm>
              <a:custGeom>
                <a:avLst/>
                <a:gdLst>
                  <a:gd name="T0" fmla="*/ 153 w 304"/>
                  <a:gd name="T1" fmla="*/ 0 h 516"/>
                  <a:gd name="T2" fmla="*/ 173 w 304"/>
                  <a:gd name="T3" fmla="*/ 3 h 516"/>
                  <a:gd name="T4" fmla="*/ 191 w 304"/>
                  <a:gd name="T5" fmla="*/ 7 h 516"/>
                  <a:gd name="T6" fmla="*/ 222 w 304"/>
                  <a:gd name="T7" fmla="*/ 18 h 516"/>
                  <a:gd name="T8" fmla="*/ 248 w 304"/>
                  <a:gd name="T9" fmla="*/ 34 h 516"/>
                  <a:gd name="T10" fmla="*/ 269 w 304"/>
                  <a:gd name="T11" fmla="*/ 57 h 516"/>
                  <a:gd name="T12" fmla="*/ 285 w 304"/>
                  <a:gd name="T13" fmla="*/ 81 h 516"/>
                  <a:gd name="T14" fmla="*/ 298 w 304"/>
                  <a:gd name="T15" fmla="*/ 108 h 516"/>
                  <a:gd name="T16" fmla="*/ 303 w 304"/>
                  <a:gd name="T17" fmla="*/ 135 h 516"/>
                  <a:gd name="T18" fmla="*/ 304 w 304"/>
                  <a:gd name="T19" fmla="*/ 143 h 516"/>
                  <a:gd name="T20" fmla="*/ 304 w 304"/>
                  <a:gd name="T21" fmla="*/ 153 h 516"/>
                  <a:gd name="T22" fmla="*/ 304 w 304"/>
                  <a:gd name="T23" fmla="*/ 363 h 516"/>
                  <a:gd name="T24" fmla="*/ 302 w 304"/>
                  <a:gd name="T25" fmla="*/ 391 h 516"/>
                  <a:gd name="T26" fmla="*/ 294 w 304"/>
                  <a:gd name="T27" fmla="*/ 418 h 516"/>
                  <a:gd name="T28" fmla="*/ 282 w 304"/>
                  <a:gd name="T29" fmla="*/ 442 h 516"/>
                  <a:gd name="T30" fmla="*/ 267 w 304"/>
                  <a:gd name="T31" fmla="*/ 463 h 516"/>
                  <a:gd name="T32" fmla="*/ 260 w 304"/>
                  <a:gd name="T33" fmla="*/ 470 h 516"/>
                  <a:gd name="T34" fmla="*/ 253 w 304"/>
                  <a:gd name="T35" fmla="*/ 477 h 516"/>
                  <a:gd name="T36" fmla="*/ 233 w 304"/>
                  <a:gd name="T37" fmla="*/ 492 h 516"/>
                  <a:gd name="T38" fmla="*/ 210 w 304"/>
                  <a:gd name="T39" fmla="*/ 503 h 516"/>
                  <a:gd name="T40" fmla="*/ 183 w 304"/>
                  <a:gd name="T41" fmla="*/ 512 h 516"/>
                  <a:gd name="T42" fmla="*/ 153 w 304"/>
                  <a:gd name="T43" fmla="*/ 516 h 516"/>
                  <a:gd name="T44" fmla="*/ 135 w 304"/>
                  <a:gd name="T45" fmla="*/ 514 h 516"/>
                  <a:gd name="T46" fmla="*/ 119 w 304"/>
                  <a:gd name="T47" fmla="*/ 512 h 516"/>
                  <a:gd name="T48" fmla="*/ 93 w 304"/>
                  <a:gd name="T49" fmla="*/ 503 h 516"/>
                  <a:gd name="T50" fmla="*/ 69 w 304"/>
                  <a:gd name="T51" fmla="*/ 490 h 516"/>
                  <a:gd name="T52" fmla="*/ 60 w 304"/>
                  <a:gd name="T53" fmla="*/ 484 h 516"/>
                  <a:gd name="T54" fmla="*/ 51 w 304"/>
                  <a:gd name="T55" fmla="*/ 477 h 516"/>
                  <a:gd name="T56" fmla="*/ 30 w 304"/>
                  <a:gd name="T57" fmla="*/ 454 h 516"/>
                  <a:gd name="T58" fmla="*/ 14 w 304"/>
                  <a:gd name="T59" fmla="*/ 427 h 516"/>
                  <a:gd name="T60" fmla="*/ 4 w 304"/>
                  <a:gd name="T61" fmla="*/ 396 h 516"/>
                  <a:gd name="T62" fmla="*/ 0 w 304"/>
                  <a:gd name="T63" fmla="*/ 363 h 516"/>
                  <a:gd name="T64" fmla="*/ 0 w 304"/>
                  <a:gd name="T65" fmla="*/ 153 h 516"/>
                  <a:gd name="T66" fmla="*/ 4 w 304"/>
                  <a:gd name="T67" fmla="*/ 122 h 516"/>
                  <a:gd name="T68" fmla="*/ 12 w 304"/>
                  <a:gd name="T69" fmla="*/ 93 h 516"/>
                  <a:gd name="T70" fmla="*/ 27 w 304"/>
                  <a:gd name="T71" fmla="*/ 67 h 516"/>
                  <a:gd name="T72" fmla="*/ 46 w 304"/>
                  <a:gd name="T73" fmla="*/ 44 h 516"/>
                  <a:gd name="T74" fmla="*/ 70 w 304"/>
                  <a:gd name="T75" fmla="*/ 25 h 516"/>
                  <a:gd name="T76" fmla="*/ 96 w 304"/>
                  <a:gd name="T77" fmla="*/ 12 h 516"/>
                  <a:gd name="T78" fmla="*/ 126 w 304"/>
                  <a:gd name="T79" fmla="*/ 3 h 516"/>
                  <a:gd name="T80" fmla="*/ 135 w 304"/>
                  <a:gd name="T81" fmla="*/ 2 h 516"/>
                  <a:gd name="T82" fmla="*/ 144 w 304"/>
                  <a:gd name="T83" fmla="*/ 2 h 516"/>
                  <a:gd name="T84" fmla="*/ 153 w 304"/>
                  <a:gd name="T85"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516">
                    <a:moveTo>
                      <a:pt x="153" y="0"/>
                    </a:moveTo>
                    <a:lnTo>
                      <a:pt x="173" y="3"/>
                    </a:lnTo>
                    <a:lnTo>
                      <a:pt x="191" y="7"/>
                    </a:lnTo>
                    <a:lnTo>
                      <a:pt x="222" y="18"/>
                    </a:lnTo>
                    <a:lnTo>
                      <a:pt x="248" y="34"/>
                    </a:lnTo>
                    <a:lnTo>
                      <a:pt x="269" y="57"/>
                    </a:lnTo>
                    <a:lnTo>
                      <a:pt x="285" y="81"/>
                    </a:lnTo>
                    <a:lnTo>
                      <a:pt x="298" y="108"/>
                    </a:lnTo>
                    <a:lnTo>
                      <a:pt x="303" y="135"/>
                    </a:lnTo>
                    <a:lnTo>
                      <a:pt x="304" y="143"/>
                    </a:lnTo>
                    <a:lnTo>
                      <a:pt x="304" y="153"/>
                    </a:lnTo>
                    <a:lnTo>
                      <a:pt x="304" y="363"/>
                    </a:lnTo>
                    <a:lnTo>
                      <a:pt x="302" y="391"/>
                    </a:lnTo>
                    <a:lnTo>
                      <a:pt x="294" y="418"/>
                    </a:lnTo>
                    <a:lnTo>
                      <a:pt x="282" y="442"/>
                    </a:lnTo>
                    <a:lnTo>
                      <a:pt x="267" y="463"/>
                    </a:lnTo>
                    <a:lnTo>
                      <a:pt x="260" y="470"/>
                    </a:lnTo>
                    <a:lnTo>
                      <a:pt x="253" y="477"/>
                    </a:lnTo>
                    <a:lnTo>
                      <a:pt x="233" y="492"/>
                    </a:lnTo>
                    <a:lnTo>
                      <a:pt x="210" y="503"/>
                    </a:lnTo>
                    <a:lnTo>
                      <a:pt x="183" y="512"/>
                    </a:lnTo>
                    <a:lnTo>
                      <a:pt x="153" y="516"/>
                    </a:lnTo>
                    <a:lnTo>
                      <a:pt x="135" y="514"/>
                    </a:lnTo>
                    <a:lnTo>
                      <a:pt x="119" y="512"/>
                    </a:lnTo>
                    <a:lnTo>
                      <a:pt x="93" y="503"/>
                    </a:lnTo>
                    <a:lnTo>
                      <a:pt x="69" y="490"/>
                    </a:lnTo>
                    <a:lnTo>
                      <a:pt x="60" y="484"/>
                    </a:lnTo>
                    <a:lnTo>
                      <a:pt x="51" y="477"/>
                    </a:lnTo>
                    <a:lnTo>
                      <a:pt x="30" y="454"/>
                    </a:lnTo>
                    <a:lnTo>
                      <a:pt x="14" y="427"/>
                    </a:lnTo>
                    <a:lnTo>
                      <a:pt x="4" y="396"/>
                    </a:lnTo>
                    <a:lnTo>
                      <a:pt x="0" y="363"/>
                    </a:lnTo>
                    <a:lnTo>
                      <a:pt x="0" y="153"/>
                    </a:lnTo>
                    <a:lnTo>
                      <a:pt x="4" y="122"/>
                    </a:lnTo>
                    <a:lnTo>
                      <a:pt x="12" y="93"/>
                    </a:lnTo>
                    <a:lnTo>
                      <a:pt x="27" y="67"/>
                    </a:lnTo>
                    <a:lnTo>
                      <a:pt x="46" y="44"/>
                    </a:lnTo>
                    <a:lnTo>
                      <a:pt x="70" y="25"/>
                    </a:lnTo>
                    <a:lnTo>
                      <a:pt x="96" y="12"/>
                    </a:lnTo>
                    <a:lnTo>
                      <a:pt x="126" y="3"/>
                    </a:lnTo>
                    <a:lnTo>
                      <a:pt x="135" y="2"/>
                    </a:lnTo>
                    <a:lnTo>
                      <a:pt x="144" y="2"/>
                    </a:lnTo>
                    <a:lnTo>
                      <a:pt x="153" y="0"/>
                    </a:lnTo>
                    <a:close/>
                  </a:path>
                </a:pathLst>
              </a:custGeom>
              <a:grpFill/>
              <a:ln w="127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528" name="Freeform 5">
              <a:extLst>
                <a:ext uri="{FF2B5EF4-FFF2-40B4-BE49-F238E27FC236}">
                  <a16:creationId xmlns:a16="http://schemas.microsoft.com/office/drawing/2014/main" id="{C38AAB39-EB28-09BE-2951-AF697C2B6582}"/>
                </a:ext>
              </a:extLst>
            </p:cNvPr>
            <p:cNvSpPr>
              <a:spLocks noChangeAspect="1" noEditPoints="1"/>
            </p:cNvSpPr>
            <p:nvPr/>
          </p:nvSpPr>
          <p:spPr bwMode="auto">
            <a:xfrm>
              <a:off x="11199338" y="3283301"/>
              <a:ext cx="787400" cy="787400"/>
            </a:xfrm>
            <a:custGeom>
              <a:avLst/>
              <a:gdLst>
                <a:gd name="T0" fmla="*/ 123 w 247"/>
                <a:gd name="T1" fmla="*/ 0 h 247"/>
                <a:gd name="T2" fmla="*/ 0 w 247"/>
                <a:gd name="T3" fmla="*/ 124 h 247"/>
                <a:gd name="T4" fmla="*/ 123 w 247"/>
                <a:gd name="T5" fmla="*/ 247 h 247"/>
                <a:gd name="T6" fmla="*/ 247 w 247"/>
                <a:gd name="T7" fmla="*/ 124 h 247"/>
                <a:gd name="T8" fmla="*/ 123 w 247"/>
                <a:gd name="T9" fmla="*/ 0 h 247"/>
                <a:gd name="T10" fmla="*/ 165 w 247"/>
                <a:gd name="T11" fmla="*/ 77 h 247"/>
                <a:gd name="T12" fmla="*/ 184 w 247"/>
                <a:gd name="T13" fmla="*/ 96 h 247"/>
                <a:gd name="T14" fmla="*/ 165 w 247"/>
                <a:gd name="T15" fmla="*/ 115 h 247"/>
                <a:gd name="T16" fmla="*/ 146 w 247"/>
                <a:gd name="T17" fmla="*/ 96 h 247"/>
                <a:gd name="T18" fmla="*/ 165 w 247"/>
                <a:gd name="T19" fmla="*/ 77 h 247"/>
                <a:gd name="T20" fmla="*/ 82 w 247"/>
                <a:gd name="T21" fmla="*/ 77 h 247"/>
                <a:gd name="T22" fmla="*/ 101 w 247"/>
                <a:gd name="T23" fmla="*/ 96 h 247"/>
                <a:gd name="T24" fmla="*/ 82 w 247"/>
                <a:gd name="T25" fmla="*/ 115 h 247"/>
                <a:gd name="T26" fmla="*/ 63 w 247"/>
                <a:gd name="T27" fmla="*/ 96 h 247"/>
                <a:gd name="T28" fmla="*/ 82 w 247"/>
                <a:gd name="T29" fmla="*/ 77 h 247"/>
                <a:gd name="T30" fmla="*/ 193 w 247"/>
                <a:gd name="T31" fmla="*/ 180 h 247"/>
                <a:gd name="T32" fmla="*/ 124 w 247"/>
                <a:gd name="T33" fmla="*/ 201 h 247"/>
                <a:gd name="T34" fmla="*/ 53 w 247"/>
                <a:gd name="T35" fmla="*/ 180 h 247"/>
                <a:gd name="T36" fmla="*/ 50 w 247"/>
                <a:gd name="T37" fmla="*/ 164 h 247"/>
                <a:gd name="T38" fmla="*/ 66 w 247"/>
                <a:gd name="T39" fmla="*/ 160 h 247"/>
                <a:gd name="T40" fmla="*/ 180 w 247"/>
                <a:gd name="T41" fmla="*/ 160 h 247"/>
                <a:gd name="T42" fmla="*/ 197 w 247"/>
                <a:gd name="T43" fmla="*/ 164 h 247"/>
                <a:gd name="T44" fmla="*/ 193 w 247"/>
                <a:gd name="T45"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7" h="247">
                  <a:moveTo>
                    <a:pt x="123" y="0"/>
                  </a:moveTo>
                  <a:cubicBezTo>
                    <a:pt x="55" y="0"/>
                    <a:pt x="0" y="56"/>
                    <a:pt x="0" y="124"/>
                  </a:cubicBezTo>
                  <a:cubicBezTo>
                    <a:pt x="0" y="192"/>
                    <a:pt x="55" y="247"/>
                    <a:pt x="123" y="247"/>
                  </a:cubicBezTo>
                  <a:cubicBezTo>
                    <a:pt x="191" y="247"/>
                    <a:pt x="247" y="192"/>
                    <a:pt x="247" y="124"/>
                  </a:cubicBezTo>
                  <a:cubicBezTo>
                    <a:pt x="247" y="56"/>
                    <a:pt x="191" y="0"/>
                    <a:pt x="123" y="0"/>
                  </a:cubicBezTo>
                  <a:close/>
                  <a:moveTo>
                    <a:pt x="165" y="77"/>
                  </a:moveTo>
                  <a:cubicBezTo>
                    <a:pt x="175" y="77"/>
                    <a:pt x="184" y="85"/>
                    <a:pt x="184" y="96"/>
                  </a:cubicBezTo>
                  <a:cubicBezTo>
                    <a:pt x="184" y="106"/>
                    <a:pt x="175" y="115"/>
                    <a:pt x="165" y="115"/>
                  </a:cubicBezTo>
                  <a:cubicBezTo>
                    <a:pt x="154" y="115"/>
                    <a:pt x="146" y="106"/>
                    <a:pt x="146" y="96"/>
                  </a:cubicBezTo>
                  <a:cubicBezTo>
                    <a:pt x="146" y="85"/>
                    <a:pt x="154" y="77"/>
                    <a:pt x="165" y="77"/>
                  </a:cubicBezTo>
                  <a:close/>
                  <a:moveTo>
                    <a:pt x="82" y="77"/>
                  </a:moveTo>
                  <a:cubicBezTo>
                    <a:pt x="92" y="77"/>
                    <a:pt x="101" y="85"/>
                    <a:pt x="101" y="96"/>
                  </a:cubicBezTo>
                  <a:cubicBezTo>
                    <a:pt x="101" y="106"/>
                    <a:pt x="92" y="115"/>
                    <a:pt x="82" y="115"/>
                  </a:cubicBezTo>
                  <a:cubicBezTo>
                    <a:pt x="71" y="115"/>
                    <a:pt x="63" y="106"/>
                    <a:pt x="63" y="96"/>
                  </a:cubicBezTo>
                  <a:cubicBezTo>
                    <a:pt x="63" y="85"/>
                    <a:pt x="71" y="77"/>
                    <a:pt x="82" y="77"/>
                  </a:cubicBezTo>
                  <a:close/>
                  <a:moveTo>
                    <a:pt x="193" y="180"/>
                  </a:moveTo>
                  <a:cubicBezTo>
                    <a:pt x="169" y="196"/>
                    <a:pt x="145" y="201"/>
                    <a:pt x="124" y="201"/>
                  </a:cubicBezTo>
                  <a:cubicBezTo>
                    <a:pt x="84" y="201"/>
                    <a:pt x="55" y="181"/>
                    <a:pt x="53" y="180"/>
                  </a:cubicBezTo>
                  <a:cubicBezTo>
                    <a:pt x="47" y="176"/>
                    <a:pt x="46" y="169"/>
                    <a:pt x="50" y="164"/>
                  </a:cubicBezTo>
                  <a:cubicBezTo>
                    <a:pt x="53" y="158"/>
                    <a:pt x="61" y="157"/>
                    <a:pt x="66" y="160"/>
                  </a:cubicBezTo>
                  <a:cubicBezTo>
                    <a:pt x="69" y="162"/>
                    <a:pt x="122" y="197"/>
                    <a:pt x="180" y="160"/>
                  </a:cubicBezTo>
                  <a:cubicBezTo>
                    <a:pt x="186" y="157"/>
                    <a:pt x="193" y="158"/>
                    <a:pt x="197" y="164"/>
                  </a:cubicBezTo>
                  <a:cubicBezTo>
                    <a:pt x="200" y="169"/>
                    <a:pt x="199" y="177"/>
                    <a:pt x="193" y="180"/>
                  </a:cubicBezTo>
                  <a:close/>
                </a:path>
              </a:pathLst>
            </a:custGeom>
            <a:solidFill>
              <a:srgbClr val="5EB4E7"/>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529" name="Group 528">
              <a:extLst>
                <a:ext uri="{FF2B5EF4-FFF2-40B4-BE49-F238E27FC236}">
                  <a16:creationId xmlns:a16="http://schemas.microsoft.com/office/drawing/2014/main" id="{BC5786C0-A2FB-EB89-5D20-E94BD2C123C8}"/>
                </a:ext>
              </a:extLst>
            </p:cNvPr>
            <p:cNvGrpSpPr/>
            <p:nvPr/>
          </p:nvGrpSpPr>
          <p:grpSpPr>
            <a:xfrm>
              <a:off x="10202246" y="3112108"/>
              <a:ext cx="901674" cy="958593"/>
              <a:chOff x="10347119" y="862421"/>
              <a:chExt cx="901674" cy="958593"/>
            </a:xfrm>
          </p:grpSpPr>
          <p:grpSp>
            <p:nvGrpSpPr>
              <p:cNvPr id="530" name="Group 8">
                <a:extLst>
                  <a:ext uri="{FF2B5EF4-FFF2-40B4-BE49-F238E27FC236}">
                    <a16:creationId xmlns:a16="http://schemas.microsoft.com/office/drawing/2014/main" id="{F331BE12-2C41-A809-1CB7-E7B3D9A8AE2B}"/>
                  </a:ext>
                </a:extLst>
              </p:cNvPr>
              <p:cNvGrpSpPr>
                <a:grpSpLocks noChangeAspect="1"/>
              </p:cNvGrpSpPr>
              <p:nvPr/>
            </p:nvGrpSpPr>
            <p:grpSpPr bwMode="auto">
              <a:xfrm>
                <a:off x="10347119" y="1033614"/>
                <a:ext cx="790575" cy="787400"/>
                <a:chOff x="1068" y="2212"/>
                <a:chExt cx="498" cy="496"/>
              </a:xfrm>
              <a:solidFill>
                <a:schemeClr val="bg1"/>
              </a:solidFill>
            </p:grpSpPr>
            <p:sp>
              <p:nvSpPr>
                <p:cNvPr id="533" name="Freeform 9">
                  <a:extLst>
                    <a:ext uri="{FF2B5EF4-FFF2-40B4-BE49-F238E27FC236}">
                      <a16:creationId xmlns:a16="http://schemas.microsoft.com/office/drawing/2014/main" id="{A7E77B9D-7BA7-86A1-5746-EE94C52CC31D}"/>
                    </a:ext>
                  </a:extLst>
                </p:cNvPr>
                <p:cNvSpPr>
                  <a:spLocks/>
                </p:cNvSpPr>
                <p:nvPr/>
              </p:nvSpPr>
              <p:spPr bwMode="auto">
                <a:xfrm>
                  <a:off x="1184" y="2527"/>
                  <a:ext cx="265" cy="77"/>
                </a:xfrm>
                <a:custGeom>
                  <a:avLst/>
                  <a:gdLst>
                    <a:gd name="T0" fmla="*/ 67 w 132"/>
                    <a:gd name="T1" fmla="*/ 38 h 38"/>
                    <a:gd name="T2" fmla="*/ 6 w 132"/>
                    <a:gd name="T3" fmla="*/ 20 h 38"/>
                    <a:gd name="T4" fmla="*/ 3 w 132"/>
                    <a:gd name="T5" fmla="*/ 6 h 38"/>
                    <a:gd name="T6" fmla="*/ 17 w 132"/>
                    <a:gd name="T7" fmla="*/ 3 h 38"/>
                    <a:gd name="T8" fmla="*/ 115 w 132"/>
                    <a:gd name="T9" fmla="*/ 3 h 38"/>
                    <a:gd name="T10" fmla="*/ 129 w 132"/>
                    <a:gd name="T11" fmla="*/ 6 h 38"/>
                    <a:gd name="T12" fmla="*/ 126 w 132"/>
                    <a:gd name="T13" fmla="*/ 20 h 38"/>
                    <a:gd name="T14" fmla="*/ 67 w 132"/>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8">
                      <a:moveTo>
                        <a:pt x="67" y="38"/>
                      </a:moveTo>
                      <a:cubicBezTo>
                        <a:pt x="32" y="38"/>
                        <a:pt x="7" y="21"/>
                        <a:pt x="6" y="20"/>
                      </a:cubicBezTo>
                      <a:cubicBezTo>
                        <a:pt x="1" y="17"/>
                        <a:pt x="0" y="10"/>
                        <a:pt x="3" y="6"/>
                      </a:cubicBezTo>
                      <a:cubicBezTo>
                        <a:pt x="6" y="1"/>
                        <a:pt x="12" y="0"/>
                        <a:pt x="17" y="3"/>
                      </a:cubicBezTo>
                      <a:cubicBezTo>
                        <a:pt x="19" y="4"/>
                        <a:pt x="65" y="34"/>
                        <a:pt x="115" y="3"/>
                      </a:cubicBezTo>
                      <a:cubicBezTo>
                        <a:pt x="120" y="0"/>
                        <a:pt x="126" y="1"/>
                        <a:pt x="129" y="6"/>
                      </a:cubicBezTo>
                      <a:cubicBezTo>
                        <a:pt x="132" y="11"/>
                        <a:pt x="131" y="17"/>
                        <a:pt x="126" y="20"/>
                      </a:cubicBezTo>
                      <a:cubicBezTo>
                        <a:pt x="105" y="33"/>
                        <a:pt x="85" y="38"/>
                        <a:pt x="6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4" name="Freeform 10">
                  <a:extLst>
                    <a:ext uri="{FF2B5EF4-FFF2-40B4-BE49-F238E27FC236}">
                      <a16:creationId xmlns:a16="http://schemas.microsoft.com/office/drawing/2014/main" id="{B6C9A8CD-7DC9-DA98-FBF1-E488508C2627}"/>
                    </a:ext>
                  </a:extLst>
                </p:cNvPr>
                <p:cNvSpPr>
                  <a:spLocks noEditPoints="1"/>
                </p:cNvSpPr>
                <p:nvPr/>
              </p:nvSpPr>
              <p:spPr bwMode="auto">
                <a:xfrm>
                  <a:off x="1068" y="2212"/>
                  <a:ext cx="498" cy="496"/>
                </a:xfrm>
                <a:custGeom>
                  <a:avLst/>
                  <a:gdLst>
                    <a:gd name="T0" fmla="*/ 124 w 248"/>
                    <a:gd name="T1" fmla="*/ 0 h 247"/>
                    <a:gd name="T2" fmla="*/ 0 w 248"/>
                    <a:gd name="T3" fmla="*/ 124 h 247"/>
                    <a:gd name="T4" fmla="*/ 124 w 248"/>
                    <a:gd name="T5" fmla="*/ 247 h 247"/>
                    <a:gd name="T6" fmla="*/ 248 w 248"/>
                    <a:gd name="T7" fmla="*/ 124 h 247"/>
                    <a:gd name="T8" fmla="*/ 124 w 248"/>
                    <a:gd name="T9" fmla="*/ 0 h 247"/>
                    <a:gd name="T10" fmla="*/ 124 w 248"/>
                    <a:gd name="T11" fmla="*/ 230 h 247"/>
                    <a:gd name="T12" fmla="*/ 18 w 248"/>
                    <a:gd name="T13" fmla="*/ 124 h 247"/>
                    <a:gd name="T14" fmla="*/ 124 w 248"/>
                    <a:gd name="T15" fmla="*/ 18 h 247"/>
                    <a:gd name="T16" fmla="*/ 230 w 248"/>
                    <a:gd name="T17" fmla="*/ 124 h 247"/>
                    <a:gd name="T18" fmla="*/ 124 w 248"/>
                    <a:gd name="T19" fmla="*/ 2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24" y="0"/>
                      </a:moveTo>
                      <a:cubicBezTo>
                        <a:pt x="56" y="0"/>
                        <a:pt x="0" y="56"/>
                        <a:pt x="0" y="124"/>
                      </a:cubicBezTo>
                      <a:cubicBezTo>
                        <a:pt x="0" y="192"/>
                        <a:pt x="56" y="247"/>
                        <a:pt x="124" y="247"/>
                      </a:cubicBezTo>
                      <a:cubicBezTo>
                        <a:pt x="192" y="247"/>
                        <a:pt x="248" y="192"/>
                        <a:pt x="248" y="124"/>
                      </a:cubicBezTo>
                      <a:cubicBezTo>
                        <a:pt x="248" y="56"/>
                        <a:pt x="192" y="0"/>
                        <a:pt x="124" y="0"/>
                      </a:cubicBezTo>
                      <a:close/>
                      <a:moveTo>
                        <a:pt x="124" y="230"/>
                      </a:moveTo>
                      <a:cubicBezTo>
                        <a:pt x="65" y="230"/>
                        <a:pt x="18" y="182"/>
                        <a:pt x="18" y="124"/>
                      </a:cubicBezTo>
                      <a:cubicBezTo>
                        <a:pt x="18" y="65"/>
                        <a:pt x="65" y="18"/>
                        <a:pt x="124" y="18"/>
                      </a:cubicBezTo>
                      <a:cubicBezTo>
                        <a:pt x="182" y="18"/>
                        <a:pt x="230" y="65"/>
                        <a:pt x="230" y="124"/>
                      </a:cubicBezTo>
                      <a:cubicBezTo>
                        <a:pt x="230" y="182"/>
                        <a:pt x="182" y="230"/>
                        <a:pt x="124"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5" name="Oval 11">
                  <a:extLst>
                    <a:ext uri="{FF2B5EF4-FFF2-40B4-BE49-F238E27FC236}">
                      <a16:creationId xmlns:a16="http://schemas.microsoft.com/office/drawing/2014/main" id="{3BBCFE3A-FE86-3E6B-8877-06A1B79D8339}"/>
                    </a:ext>
                  </a:extLst>
                </p:cNvPr>
                <p:cNvSpPr>
                  <a:spLocks noChangeArrowheads="1"/>
                </p:cNvSpPr>
                <p:nvPr/>
              </p:nvSpPr>
              <p:spPr bwMode="auto">
                <a:xfrm>
                  <a:off x="1213"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6" name="Oval 12">
                  <a:extLst>
                    <a:ext uri="{FF2B5EF4-FFF2-40B4-BE49-F238E27FC236}">
                      <a16:creationId xmlns:a16="http://schemas.microsoft.com/office/drawing/2014/main" id="{754AEEBF-A535-5C64-30C3-0678BC23503F}"/>
                    </a:ext>
                  </a:extLst>
                </p:cNvPr>
                <p:cNvSpPr>
                  <a:spLocks noChangeArrowheads="1"/>
                </p:cNvSpPr>
                <p:nvPr/>
              </p:nvSpPr>
              <p:spPr bwMode="auto">
                <a:xfrm>
                  <a:off x="1357" y="2379"/>
                  <a:ext cx="66"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31" name="Star: 5 Points 530">
                <a:extLst>
                  <a:ext uri="{FF2B5EF4-FFF2-40B4-BE49-F238E27FC236}">
                    <a16:creationId xmlns:a16="http://schemas.microsoft.com/office/drawing/2014/main" id="{CD36E8C6-34F0-3179-BA7C-FAFC21D447E1}"/>
                  </a:ext>
                </a:extLst>
              </p:cNvPr>
              <p:cNvSpPr/>
              <p:nvPr/>
            </p:nvSpPr>
            <p:spPr>
              <a:xfrm>
                <a:off x="11020193" y="862421"/>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Star: 5 Points 531">
                <a:extLst>
                  <a:ext uri="{FF2B5EF4-FFF2-40B4-BE49-F238E27FC236}">
                    <a16:creationId xmlns:a16="http://schemas.microsoft.com/office/drawing/2014/main" id="{73B4009A-978E-08BE-F434-CB2249DAD84C}"/>
                  </a:ext>
                </a:extLst>
              </p:cNvPr>
              <p:cNvSpPr/>
              <p:nvPr/>
            </p:nvSpPr>
            <p:spPr>
              <a:xfrm>
                <a:off x="10908300" y="1028466"/>
                <a:ext cx="228600" cy="274100"/>
              </a:xfrm>
              <a:prstGeom prst="star5">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6" name="Picture 5">
            <a:extLst>
              <a:ext uri="{FF2B5EF4-FFF2-40B4-BE49-F238E27FC236}">
                <a16:creationId xmlns:a16="http://schemas.microsoft.com/office/drawing/2014/main" id="{0E776C16-CF05-4239-A4DF-5B621C47E239}"/>
              </a:ext>
            </a:extLst>
          </p:cNvPr>
          <p:cNvPicPr>
            <a:picLocks noChangeAspect="1"/>
          </p:cNvPicPr>
          <p:nvPr/>
        </p:nvPicPr>
        <p:blipFill>
          <a:blip r:embed="rId3"/>
          <a:srcRect t="37179" b="4529"/>
          <a:stretch/>
        </p:blipFill>
        <p:spPr>
          <a:xfrm>
            <a:off x="0" y="-1"/>
            <a:ext cx="12192000" cy="4829569"/>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534919" y="5146601"/>
            <a:ext cx="9821001" cy="10150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290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Protection Training</a:t>
            </a:r>
          </a:p>
        </p:txBody>
      </p:sp>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08671" y="5979106"/>
            <a:ext cx="5937536"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highlight>
                  <a:srgbClr val="FFFF00"/>
                </a:highlight>
                <a:latin typeface="Open Sans"/>
                <a:ea typeface="Open Sans"/>
                <a:cs typeface="Open Sans"/>
              </a:rPr>
              <a:t>[Date] </a:t>
            </a:r>
            <a:endParaRPr lang="en-GB" sz="2000">
              <a:highlight>
                <a:srgbClr val="FFFF00"/>
              </a:highlight>
              <a:latin typeface="Open Sans"/>
              <a:ea typeface="Open Sans"/>
              <a:cs typeface="Open Sans"/>
            </a:endParaRPr>
          </a:p>
          <a:p>
            <a:endParaRPr lang="en-GB" sz="1400" dirty="0">
              <a:latin typeface="Open Sans"/>
              <a:ea typeface="Open Sans"/>
              <a:cs typeface="Open Sans"/>
            </a:endParaRPr>
          </a:p>
        </p:txBody>
      </p:sp>
      <p:sp>
        <p:nvSpPr>
          <p:cNvPr id="4" name="Rectangle 3">
            <a:extLst>
              <a:ext uri="{FF2B5EF4-FFF2-40B4-BE49-F238E27FC236}">
                <a16:creationId xmlns:a16="http://schemas.microsoft.com/office/drawing/2014/main" id="{96E79516-9F62-8D12-6D15-D32CBD477522}"/>
              </a:ext>
            </a:extLst>
          </p:cNvPr>
          <p:cNvSpPr/>
          <p:nvPr/>
        </p:nvSpPr>
        <p:spPr>
          <a:xfrm>
            <a:off x="8440192" y="5654135"/>
            <a:ext cx="1586035" cy="85403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a:t>
            </a:r>
            <a:r>
              <a:rPr lang="en-GB">
                <a:solidFill>
                  <a:schemeClr val="tx1"/>
                </a:solidFill>
                <a:highlight>
                  <a:srgbClr val="FFFF00"/>
                </a:highlight>
                <a:latin typeface="Arial" panose="020B0604020202020204" pitchFamily="34" charset="0"/>
                <a:cs typeface="Arial" panose="020B0604020202020204" pitchFamily="34" charset="0"/>
              </a:rPr>
              <a:t>Partner1 Logo]</a:t>
            </a:r>
          </a:p>
        </p:txBody>
      </p:sp>
      <p:sp>
        <p:nvSpPr>
          <p:cNvPr id="2" name="TextBox 1">
            <a:extLst>
              <a:ext uri="{FF2B5EF4-FFF2-40B4-BE49-F238E27FC236}">
                <a16:creationId xmlns:a16="http://schemas.microsoft.com/office/drawing/2014/main" id="{A09A2CB4-FDE3-C68E-9181-EB01A279F040}"/>
              </a:ext>
            </a:extLst>
          </p:cNvPr>
          <p:cNvSpPr txBox="1"/>
          <p:nvPr/>
        </p:nvSpPr>
        <p:spPr>
          <a:xfrm rot="16200000">
            <a:off x="10945162" y="3573615"/>
            <a:ext cx="1773242" cy="276999"/>
          </a:xfrm>
          <a:prstGeom prst="rect">
            <a:avLst/>
          </a:prstGeom>
          <a:noFill/>
        </p:spPr>
        <p:txBody>
          <a:bodyPr wrap="none" rtlCol="0">
            <a:spAutoFit/>
          </a:bodyPr>
          <a:lstStyle/>
          <a:p>
            <a:r>
              <a:rPr lang="en-GB" sz="1200" dirty="0">
                <a:solidFill>
                  <a:srgbClr val="FFFFFE"/>
                </a:solidFill>
                <a:latin typeface="Open Sans Light" panose="020B0306030504020204" pitchFamily="34" charset="0"/>
                <a:ea typeface="Open Sans Light" panose="020B0306030504020204" pitchFamily="34" charset="0"/>
                <a:cs typeface="Open Sans Light" panose="020B0306030504020204" pitchFamily="34" charset="0"/>
              </a:rPr>
              <a:t>© WFP / Arlette </a:t>
            </a:r>
            <a:r>
              <a:rPr lang="en-GB" sz="1200" dirty="0" err="1">
                <a:solidFill>
                  <a:srgbClr val="FFFFFE"/>
                </a:solidFill>
                <a:latin typeface="Open Sans Light" panose="020B0306030504020204" pitchFamily="34" charset="0"/>
                <a:ea typeface="Open Sans Light" panose="020B0306030504020204" pitchFamily="34" charset="0"/>
                <a:cs typeface="Open Sans Light" panose="020B0306030504020204" pitchFamily="34" charset="0"/>
              </a:rPr>
              <a:t>Bashizi</a:t>
            </a:r>
            <a:endParaRPr lang="en-GB" sz="1200" dirty="0">
              <a:solidFill>
                <a:srgbClr val="FFFFF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A918FCA4-D96D-FBE3-DFFB-652338420EA9}"/>
              </a:ext>
            </a:extLst>
          </p:cNvPr>
          <p:cNvSpPr/>
          <p:nvPr/>
        </p:nvSpPr>
        <p:spPr>
          <a:xfrm>
            <a:off x="10186798" y="5654134"/>
            <a:ext cx="1586035" cy="85403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Arial"/>
                <a:cs typeface="Arial"/>
              </a:rPr>
              <a:t>[</a:t>
            </a:r>
            <a:r>
              <a:rPr lang="en-GB" dirty="0">
                <a:solidFill>
                  <a:schemeClr val="tx1"/>
                </a:solidFill>
                <a:highlight>
                  <a:srgbClr val="FFFF00"/>
                </a:highlight>
                <a:latin typeface="Arial"/>
                <a:cs typeface="Arial"/>
              </a:rPr>
              <a:t>Partner2 Logo]</a:t>
            </a:r>
          </a:p>
        </p:txBody>
      </p:sp>
    </p:spTree>
    <p:extLst>
      <p:ext uri="{BB962C8B-B14F-4D97-AF65-F5344CB8AC3E}">
        <p14:creationId xmlns:p14="http://schemas.microsoft.com/office/powerpoint/2010/main" val="1341055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WHAT DO YOU DO?</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269958"/>
            <a:ext cx="7642412" cy="1631216"/>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You see a woman leaving the </a:t>
            </a:r>
            <a:r>
              <a:rPr lang="en-US" sz="2000" i="1">
                <a:solidFill>
                  <a:schemeClr val="bg1"/>
                </a:solidFill>
                <a:latin typeface="Arial" panose="020B0604020202020204" pitchFamily="34" charset="0"/>
                <a:ea typeface="Open Sans" panose="020B0606030504020204" pitchFamily="34" charset="0"/>
                <a:cs typeface="Arial" panose="020B0604020202020204" pitchFamily="34" charset="0"/>
              </a:rPr>
              <a:t>[select: shop/branch/distribution point]</a:t>
            </a: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 agitated and upset. </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When you approach her to ask what was wrong with her, she informs you that a person working there tried to kiss her.</a:t>
            </a:r>
          </a:p>
        </p:txBody>
      </p:sp>
    </p:spTree>
    <p:extLst>
      <p:ext uri="{BB962C8B-B14F-4D97-AF65-F5344CB8AC3E}">
        <p14:creationId xmlns:p14="http://schemas.microsoft.com/office/powerpoint/2010/main" val="40368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2">
            <a:extLst>
              <a:ext uri="{96DAC541-7B7A-43D3-8B79-37D633B846F1}">
                <asvg:svgBlip xmlns:asvg="http://schemas.microsoft.com/office/drawing/2016/SVG/main" r:embed="rId3"/>
              </a:ext>
            </a:extLst>
          </a:blip>
          <a:stretch>
            <a:fillRect/>
          </a:stretch>
        </p:blipFill>
        <p:spPr>
          <a:xfrm>
            <a:off x="7041496" y="2223631"/>
            <a:ext cx="4705190" cy="3122403"/>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2">
            <a:extLst>
              <a:ext uri="{96DAC541-7B7A-43D3-8B79-37D633B846F1}">
                <asvg:svgBlip xmlns:asvg="http://schemas.microsoft.com/office/drawing/2016/SVG/main" r:embed="rId3"/>
              </a:ext>
            </a:extLst>
          </a:blip>
          <a:stretch>
            <a:fillRect/>
          </a:stretch>
        </p:blipFill>
        <p:spPr>
          <a:xfrm>
            <a:off x="360106" y="2223631"/>
            <a:ext cx="4705190" cy="3122403"/>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646331"/>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DO NOT EXPLOIT OR ABUSE MY CLIENTS</a:t>
            </a:r>
          </a:p>
          <a:p>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82161" cy="2462213"/>
          </a:xfrm>
          <a:prstGeom prst="rect">
            <a:avLst/>
          </a:prstGeom>
          <a:noFill/>
        </p:spPr>
        <p:txBody>
          <a:bodyPr wrap="square">
            <a:spAutoFit/>
          </a:bodyPr>
          <a:lstStyle/>
          <a:p>
            <a:r>
              <a:rPr lang="en-GB" sz="1800" b="1" dirty="0">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US" sz="1800" dirty="0">
                <a:solidFill>
                  <a:srgbClr val="000000"/>
                </a:solidFill>
                <a:latin typeface="Arial" panose="020B0604020202020204" pitchFamily="34" charset="0"/>
                <a:ea typeface="Open Sans" panose="020B0606030504020204" pitchFamily="34" charset="0"/>
                <a:cs typeface="Arial" panose="020B0604020202020204" pitchFamily="34" charset="0"/>
              </a:rPr>
              <a:t>As financial service provider you are in a position of power, it is essential to ensure your client’s safety, dignity and trust.</a:t>
            </a:r>
          </a:p>
          <a:p>
            <a:pPr marL="171450" indent="-171450">
              <a:buFont typeface="Arial" panose="020B0604020202020204" pitchFamily="34" charset="0"/>
              <a:buChar char="•"/>
            </a:pPr>
            <a:endParaRPr lang="en-GB" sz="5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elderly or illiterate clients may depend on you to access cash assistance. </a:t>
            </a: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270982" cy="2385268"/>
          </a:xfrm>
          <a:prstGeom prst="rect">
            <a:avLst/>
          </a:prstGeom>
          <a:noFill/>
        </p:spPr>
        <p:txBody>
          <a:bodyPr wrap="square">
            <a:spAutoFit/>
          </a:bodyPr>
          <a:lstStyle/>
          <a:p>
            <a:r>
              <a:rPr lang="en-GB" sz="1800" b="1" dirty="0">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dirty="0">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dirty="0">
                <a:solidFill>
                  <a:srgbClr val="000000"/>
                </a:solidFill>
                <a:latin typeface="Arial" panose="020B0604020202020204" pitchFamily="34" charset="0"/>
                <a:ea typeface="Open Sans" panose="020B0606030504020204" pitchFamily="34" charset="0"/>
                <a:cs typeface="Arial" panose="020B0604020202020204" pitchFamily="34" charset="0"/>
              </a:rPr>
              <a:t>Any form of exploitation and abuse towards clients, including of a sexual nature, </a:t>
            </a:r>
            <a:r>
              <a:rPr lang="en-GB" dirty="0">
                <a:solidFill>
                  <a:srgbClr val="000000"/>
                </a:solidFill>
                <a:latin typeface="Arial" panose="020B0604020202020204" pitchFamily="34" charset="0"/>
                <a:ea typeface="Open Sans" panose="020B0606030504020204" pitchFamily="34" charset="0"/>
                <a:cs typeface="Arial" panose="020B0604020202020204" pitchFamily="34" charset="0"/>
              </a:rPr>
              <a:t>is</a:t>
            </a:r>
            <a:r>
              <a:rPr lang="en-GB" sz="1800" dirty="0">
                <a:solidFill>
                  <a:srgbClr val="000000"/>
                </a:solidFill>
                <a:latin typeface="Arial" panose="020B0604020202020204" pitchFamily="34" charset="0"/>
                <a:ea typeface="Open Sans" panose="020B0606030504020204" pitchFamily="34" charset="0"/>
                <a:cs typeface="Arial" panose="020B0604020202020204" pitchFamily="34" charset="0"/>
              </a:rPr>
              <a:t> not tolerated. </a:t>
            </a:r>
          </a:p>
          <a:p>
            <a:pPr marL="171450" indent="-171450">
              <a:buFont typeface="Arial" panose="020B0604020202020204" pitchFamily="34" charset="0"/>
              <a:buChar char="•"/>
            </a:pPr>
            <a:r>
              <a:rPr lang="en-GB" sz="1800" dirty="0">
                <a:solidFill>
                  <a:srgbClr val="000000"/>
                </a:solidFill>
                <a:latin typeface="Arial" panose="020B0604020202020204" pitchFamily="34" charset="0"/>
                <a:ea typeface="Open Sans" panose="020B0606030504020204" pitchFamily="34" charset="0"/>
                <a:cs typeface="Arial" panose="020B0604020202020204" pitchFamily="34" charset="0"/>
              </a:rPr>
              <a:t>Remember, you </a:t>
            </a:r>
            <a:r>
              <a:rPr lang="en-GB" sz="1800" b="1" u="sng" dirty="0">
                <a:solidFill>
                  <a:srgbClr val="000000"/>
                </a:solidFill>
                <a:latin typeface="Arial" panose="020B0604020202020204" pitchFamily="34" charset="0"/>
                <a:ea typeface="Open Sans" panose="020B0606030504020204" pitchFamily="34" charset="0"/>
                <a:cs typeface="Arial" panose="020B0604020202020204" pitchFamily="34" charset="0"/>
              </a:rPr>
              <a:t>must not engage in any sexual activities with clients</a:t>
            </a:r>
            <a:r>
              <a:rPr lang="en-GB" sz="1800" b="1"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GB" sz="1800" dirty="0">
                <a:solidFill>
                  <a:srgbClr val="000000"/>
                </a:solidFill>
                <a:latin typeface="Arial" panose="020B0604020202020204" pitchFamily="34" charset="0"/>
                <a:ea typeface="Open Sans" panose="020B0606030504020204" pitchFamily="34" charset="0"/>
                <a:cs typeface="Arial" panose="020B0604020202020204" pitchFamily="34" charset="0"/>
              </a:rPr>
              <a:t>in return for the services you provide. </a:t>
            </a:r>
          </a:p>
          <a:p>
            <a:pPr marL="171450" indent="-171450">
              <a:buFont typeface="Arial" panose="020B0604020202020204" pitchFamily="34" charset="0"/>
              <a:buChar char="•"/>
            </a:pPr>
            <a:endParaRPr lang="en-GB" sz="1800" dirty="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1" name="Picture 10">
            <a:extLst>
              <a:ext uri="{FF2B5EF4-FFF2-40B4-BE49-F238E27FC236}">
                <a16:creationId xmlns:a16="http://schemas.microsoft.com/office/drawing/2014/main" id="{823E83E2-731E-758B-C3C2-3926C09F9555}"/>
              </a:ext>
            </a:extLst>
          </p:cNvPr>
          <p:cNvPicPr>
            <a:picLocks noChangeAspect="1"/>
          </p:cNvPicPr>
          <p:nvPr/>
        </p:nvPicPr>
        <p:blipFill>
          <a:blip r:embed="rId4"/>
          <a:stretch>
            <a:fillRect/>
          </a:stretch>
        </p:blipFill>
        <p:spPr>
          <a:xfrm>
            <a:off x="5029346" y="2753365"/>
            <a:ext cx="2077200" cy="2052387"/>
          </a:xfrm>
          <a:prstGeom prst="ellipse">
            <a:avLst/>
          </a:prstGeom>
          <a:ln w="190500" cap="rnd">
            <a:noFill/>
            <a:prstDash val="solid"/>
          </a:ln>
          <a:effectLst/>
        </p:spPr>
      </p:pic>
      <p:sp>
        <p:nvSpPr>
          <p:cNvPr id="20" name="Title 1">
            <a:extLst>
              <a:ext uri="{FF2B5EF4-FFF2-40B4-BE49-F238E27FC236}">
                <a16:creationId xmlns:a16="http://schemas.microsoft.com/office/drawing/2014/main" id="{769CF61A-B11C-0C20-848E-78AE1D854EC2}"/>
              </a:ext>
            </a:extLst>
          </p:cNvPr>
          <p:cNvSpPr>
            <a:spLocks noGrp="1"/>
          </p:cNvSpPr>
          <p:nvPr>
            <p:ph type="title"/>
          </p:nvPr>
        </p:nvSpPr>
        <p:spPr>
          <a:xfrm>
            <a:off x="838200" y="365125"/>
            <a:ext cx="10515600" cy="1325563"/>
          </a:xfrm>
        </p:spPr>
        <p:txBody>
          <a:bodyPr>
            <a:normAutofit/>
          </a:bodyPr>
          <a:lstStyle/>
          <a:p>
            <a:r>
              <a:rPr lang="en-US" sz="30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62722F6-DBE5-0EA5-F806-25D624AE2A80}"/>
              </a:ext>
            </a:extLst>
          </p:cNvPr>
          <p:cNvSpPr txBox="1"/>
          <p:nvPr/>
        </p:nvSpPr>
        <p:spPr>
          <a:xfrm>
            <a:off x="354137" y="5491899"/>
            <a:ext cx="11405286" cy="1200329"/>
          </a:xfrm>
          <a:prstGeom prst="rect">
            <a:avLst/>
          </a:prstGeom>
          <a:noFill/>
        </p:spPr>
        <p:txBody>
          <a:bodyPr wrap="square" lIns="91440" tIns="45720" rIns="91440" bIns="45720" anchor="t">
            <a:spAutoFit/>
          </a:bodyPr>
          <a:lstStyle/>
          <a:p>
            <a:pPr algn="ctr"/>
            <a:r>
              <a:rPr lang="en-US" b="1">
                <a:solidFill>
                  <a:srgbClr val="950158"/>
                </a:solidFill>
                <a:latin typeface="Arial"/>
                <a:ea typeface="Open Sans"/>
                <a:cs typeface="Arial"/>
              </a:rPr>
              <a:t>What is Sexual Exploitation and Abuse (also known as SEA)? </a:t>
            </a:r>
            <a:r>
              <a:rPr lang="en-US">
                <a:latin typeface="Arial"/>
                <a:ea typeface="Open Sans"/>
                <a:cs typeface="Arial"/>
              </a:rPr>
              <a:t>It means that </a:t>
            </a:r>
            <a:r>
              <a:rPr lang="en-US" sz="1800">
                <a:latin typeface="Arial"/>
                <a:ea typeface="Open Sans"/>
                <a:cs typeface="Arial"/>
              </a:rPr>
              <a:t>humanitarian workers </a:t>
            </a:r>
            <a:r>
              <a:rPr lang="en-US" sz="1800" b="1" u="sng">
                <a:latin typeface="Arial"/>
                <a:ea typeface="Open Sans"/>
                <a:cs typeface="Arial"/>
              </a:rPr>
              <a:t>OR Financial Service Providers</a:t>
            </a:r>
            <a:r>
              <a:rPr lang="en-US" sz="1800">
                <a:latin typeface="Arial"/>
                <a:ea typeface="Open Sans"/>
                <a:cs typeface="Arial"/>
              </a:rPr>
              <a:t> </a:t>
            </a:r>
            <a:r>
              <a:rPr lang="en-GB" sz="1800">
                <a:latin typeface="Arial"/>
                <a:ea typeface="Open Sans"/>
                <a:cs typeface="Arial"/>
              </a:rPr>
              <a:t>takes advantage of a client in a sexual way. This means they use their position to pressure, trick, or force someone into doing something sexual </a:t>
            </a:r>
            <a:r>
              <a:rPr lang="en-GB">
                <a:latin typeface="Arial"/>
                <a:ea typeface="Open Sans"/>
                <a:cs typeface="Arial"/>
              </a:rPr>
              <a:t>or </a:t>
            </a:r>
            <a:r>
              <a:rPr lang="en-GB" b="1">
                <a:latin typeface="Arial"/>
                <a:ea typeface="Open Sans"/>
                <a:cs typeface="Arial"/>
              </a:rPr>
              <a:t>threats</a:t>
            </a:r>
            <a:r>
              <a:rPr lang="en-GB">
                <a:latin typeface="Arial"/>
                <a:ea typeface="Open Sans"/>
                <a:cs typeface="Arial"/>
              </a:rPr>
              <a:t> to withholding assistance/service in exchange for a favour. Both </a:t>
            </a:r>
            <a:r>
              <a:rPr lang="en-GB" sz="1800">
                <a:latin typeface="Arial"/>
                <a:ea typeface="Open Sans"/>
                <a:cs typeface="Arial"/>
              </a:rPr>
              <a:t>is </a:t>
            </a:r>
            <a:r>
              <a:rPr lang="en-GB" sz="1800" b="1" u="sng">
                <a:latin typeface="Arial"/>
                <a:ea typeface="Open Sans"/>
                <a:cs typeface="Arial"/>
              </a:rPr>
              <a:t>wrong and not allowed</a:t>
            </a:r>
            <a:r>
              <a:rPr lang="en-GB" sz="1800">
                <a:latin typeface="Arial"/>
                <a:ea typeface="Open Sans"/>
                <a:cs typeface="Arial"/>
              </a:rPr>
              <a:t>.</a:t>
            </a:r>
            <a:endParaRPr lang="en-GB">
              <a:latin typeface="Arial"/>
              <a:ea typeface="Open Sans"/>
              <a:cs typeface="Arial"/>
            </a:endParaRPr>
          </a:p>
        </p:txBody>
      </p:sp>
    </p:spTree>
    <p:extLst>
      <p:ext uri="{BB962C8B-B14F-4D97-AF65-F5344CB8AC3E}">
        <p14:creationId xmlns:p14="http://schemas.microsoft.com/office/powerpoint/2010/main" val="147709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2">
            <a:extLst>
              <a:ext uri="{96DAC541-7B7A-43D3-8B79-37D633B846F1}">
                <asvg:svgBlip xmlns:asvg="http://schemas.microsoft.com/office/drawing/2016/SVG/main" r:embed="rId3"/>
              </a:ext>
            </a:extLst>
          </a:blip>
          <a:stretch>
            <a:fillRect/>
          </a:stretch>
        </p:blipFill>
        <p:spPr>
          <a:xfrm>
            <a:off x="7041496" y="2223631"/>
            <a:ext cx="4705190" cy="3122403"/>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2">
            <a:extLst>
              <a:ext uri="{96DAC541-7B7A-43D3-8B79-37D633B846F1}">
                <asvg:svgBlip xmlns:asvg="http://schemas.microsoft.com/office/drawing/2016/SVG/main" r:embed="rId3"/>
              </a:ext>
            </a:extLst>
          </a:blip>
          <a:stretch>
            <a:fillRect/>
          </a:stretch>
        </p:blipFill>
        <p:spPr>
          <a:xfrm>
            <a:off x="360106" y="2223631"/>
            <a:ext cx="4705190" cy="3122403"/>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FOLLOW THE RULES AND LAWS </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3957307" cy="2185214"/>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Compliance with applicable laws, regulations, policies and standards is a personal responsibility. </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a client may not know what is considered illegal.</a:t>
            </a:r>
          </a:p>
          <a:p>
            <a:endParaRPr lang="en-GB" sz="1800" i="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463716" cy="2662267"/>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Follow the rules and laws that apply to your work</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Do not ask your clients for any undue fees.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failure to respect laws and policies may lead to loss of clients, loss of business, or penalties. </a:t>
            </a:r>
          </a:p>
          <a:p>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4</a:t>
            </a:r>
          </a:p>
        </p:txBody>
      </p:sp>
      <p:pic>
        <p:nvPicPr>
          <p:cNvPr id="4" name="Picture 3">
            <a:extLst>
              <a:ext uri="{FF2B5EF4-FFF2-40B4-BE49-F238E27FC236}">
                <a16:creationId xmlns:a16="http://schemas.microsoft.com/office/drawing/2014/main" id="{183B064F-E255-C4C0-00F0-AFE8F50581E0}"/>
              </a:ext>
            </a:extLst>
          </p:cNvPr>
          <p:cNvPicPr preferRelativeResize="0">
            <a:picLocks/>
          </p:cNvPicPr>
          <p:nvPr/>
        </p:nvPicPr>
        <p:blipFill>
          <a:blip r:embed="rId4"/>
          <a:stretch>
            <a:fillRect/>
          </a:stretch>
        </p:blipFill>
        <p:spPr>
          <a:xfrm>
            <a:off x="5029346" y="2740959"/>
            <a:ext cx="2077200" cy="2077200"/>
          </a:xfrm>
          <a:prstGeom prst="ellipse">
            <a:avLst/>
          </a:prstGeom>
          <a:ln w="190500" cap="rnd">
            <a:noFill/>
            <a:prstDash val="solid"/>
          </a:ln>
          <a:effectLst/>
        </p:spPr>
      </p:pic>
      <p:sp>
        <p:nvSpPr>
          <p:cNvPr id="11" name="Title 1">
            <a:extLst>
              <a:ext uri="{FF2B5EF4-FFF2-40B4-BE49-F238E27FC236}">
                <a16:creationId xmlns:a16="http://schemas.microsoft.com/office/drawing/2014/main" id="{FC6F1B5A-3FE7-8910-ECF8-F518F6878243}"/>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9ED60F2-4E52-8252-422B-9CEC7282E975}"/>
              </a:ext>
            </a:extLst>
          </p:cNvPr>
          <p:cNvSpPr txBox="1"/>
          <p:nvPr/>
        </p:nvSpPr>
        <p:spPr>
          <a:xfrm>
            <a:off x="1260043" y="5573328"/>
            <a:ext cx="9890213" cy="923330"/>
          </a:xfrm>
          <a:prstGeom prst="rect">
            <a:avLst/>
          </a:prstGeom>
          <a:noFill/>
        </p:spPr>
        <p:txBody>
          <a:bodyPr wrap="square" rtlCol="0">
            <a:spAutoFit/>
          </a:bodyPr>
          <a:lstStyle/>
          <a:p>
            <a:r>
              <a:rPr lang="en-GB" i="1">
                <a:latin typeface="Arial" panose="020B0604020202020204" pitchFamily="34" charset="0"/>
                <a:cs typeface="Arial" panose="020B0604020202020204" pitchFamily="34" charset="0"/>
              </a:rPr>
              <a:t>Example: A person comes to my shop to open a mobile money account, she says she doesn’t have her ID on her but wants you to use her sister's ID instead. You accept provided she gives you 10 USD. </a:t>
            </a:r>
            <a:r>
              <a:rPr lang="en-GB"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Why?</a:t>
            </a:r>
          </a:p>
        </p:txBody>
      </p:sp>
    </p:spTree>
    <p:extLst>
      <p:ext uri="{BB962C8B-B14F-4D97-AF65-F5344CB8AC3E}">
        <p14:creationId xmlns:p14="http://schemas.microsoft.com/office/powerpoint/2010/main" val="373133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WHAT DO YOU DO?</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4" y="195220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253916"/>
            <a:ext cx="7642412" cy="2246769"/>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You overhear your colleagues talking about work over a drink in the evening.</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One of them tells you that he got many people to share their PIN/password with him as they don’t know how to operate their phone themselves. He saw that </a:t>
            </a:r>
            <a:r>
              <a:rPr lang="en-US" sz="2000" i="1">
                <a:solidFill>
                  <a:schemeClr val="bg1"/>
                </a:solidFill>
                <a:latin typeface="Arial" panose="020B0604020202020204" pitchFamily="34" charset="0"/>
                <a:ea typeface="Open Sans" panose="020B0606030504020204" pitchFamily="34" charset="0"/>
                <a:cs typeface="Arial" panose="020B0604020202020204" pitchFamily="34" charset="0"/>
              </a:rPr>
              <a:t>[Mr./Mrs. X] </a:t>
            </a: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received a lot of money this week!</a:t>
            </a:r>
          </a:p>
        </p:txBody>
      </p:sp>
    </p:spTree>
    <p:extLst>
      <p:ext uri="{BB962C8B-B14F-4D97-AF65-F5344CB8AC3E}">
        <p14:creationId xmlns:p14="http://schemas.microsoft.com/office/powerpoint/2010/main" val="200076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3">
            <a:extLst>
              <a:ext uri="{96DAC541-7B7A-43D3-8B79-37D633B846F1}">
                <asvg:svgBlip xmlns:asvg="http://schemas.microsoft.com/office/drawing/2016/SVG/main" r:embed="rId4"/>
              </a:ext>
            </a:extLst>
          </a:blip>
          <a:stretch>
            <a:fillRect/>
          </a:stretch>
        </p:blipFill>
        <p:spPr>
          <a:xfrm>
            <a:off x="7041496" y="2223631"/>
            <a:ext cx="4705190" cy="3122403"/>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3">
            <a:extLst>
              <a:ext uri="{96DAC541-7B7A-43D3-8B79-37D633B846F1}">
                <asvg:svgBlip xmlns:asvg="http://schemas.microsoft.com/office/drawing/2016/SVG/main" r:embed="rId4"/>
              </a:ext>
            </a:extLst>
          </a:blip>
          <a:stretch>
            <a:fillRect/>
          </a:stretch>
        </p:blipFill>
        <p:spPr>
          <a:xfrm>
            <a:off x="360106" y="2223631"/>
            <a:ext cx="4705190" cy="3122403"/>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KEEP MY CLIENTS’ PRIVATE INFORMATION SAFE</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34033" cy="2185214"/>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As part of delivering financial services, you may receive confidential information or clients’ personal data. </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your logbook of transactions contains sensitive information about your clients</a:t>
            </a:r>
            <a:r>
              <a:rPr lang="en-GB"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t>
            </a:r>
            <a:endPar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463716" cy="2939266"/>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Take care in handling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people’s personal data</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and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do not share</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it with others without authorization.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building/maintaining trust is an important part of your relationship with clients.</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Use digital logbooks wherever possible to protect data better.</a:t>
            </a:r>
          </a:p>
          <a:p>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18" name="Picture 17">
            <a:extLst>
              <a:ext uri="{FF2B5EF4-FFF2-40B4-BE49-F238E27FC236}">
                <a16:creationId xmlns:a16="http://schemas.microsoft.com/office/drawing/2014/main" id="{F58B54D1-4030-05BD-8E8D-4D461E09B31D}"/>
              </a:ext>
            </a:extLst>
          </p:cNvPr>
          <p:cNvPicPr preferRelativeResize="0">
            <a:picLocks/>
          </p:cNvPicPr>
          <p:nvPr/>
        </p:nvPicPr>
        <p:blipFill>
          <a:blip r:embed="rId5"/>
          <a:stretch>
            <a:fillRect/>
          </a:stretch>
        </p:blipFill>
        <p:spPr>
          <a:xfrm>
            <a:off x="5005139" y="2740959"/>
            <a:ext cx="2077200" cy="2077200"/>
          </a:xfrm>
          <a:prstGeom prst="ellipse">
            <a:avLst/>
          </a:prstGeom>
          <a:ln w="190500" cap="rnd">
            <a:noFill/>
            <a:prstDash val="solid"/>
          </a:ln>
          <a:effectLst/>
        </p:spPr>
      </p:pic>
      <p:sp>
        <p:nvSpPr>
          <p:cNvPr id="21" name="Title 1">
            <a:extLst>
              <a:ext uri="{FF2B5EF4-FFF2-40B4-BE49-F238E27FC236}">
                <a16:creationId xmlns:a16="http://schemas.microsoft.com/office/drawing/2014/main" id="{9DED2E07-7B4F-415F-B854-93F29E54182D}"/>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563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WHAT DO YOU DO?</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030492"/>
            <a:ext cx="7642412" cy="2246769"/>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You are working on a cash transfer in a rural area today. The connection has been bad and the systems are slow. </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Many people have stood in line for hours to receive their assistance. One of them approaches you and tries to give you a small amount of money. He is desperate because he needs to go back to work so he asks if he can move to the front of the line.</a:t>
            </a:r>
          </a:p>
        </p:txBody>
      </p:sp>
    </p:spTree>
    <p:extLst>
      <p:ext uri="{BB962C8B-B14F-4D97-AF65-F5344CB8AC3E}">
        <p14:creationId xmlns:p14="http://schemas.microsoft.com/office/powerpoint/2010/main" val="131786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giving money to a child&#10;&#10;Description automatically generated">
            <a:extLst>
              <a:ext uri="{FF2B5EF4-FFF2-40B4-BE49-F238E27FC236}">
                <a16:creationId xmlns:a16="http://schemas.microsoft.com/office/drawing/2014/main" id="{22633B8A-4D40-E7BC-7A35-2FBBA23242BF}"/>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5005139" y="2719586"/>
            <a:ext cx="2062601" cy="2083306"/>
          </a:xfrm>
          <a:prstGeom prst="ellipse">
            <a:avLst/>
          </a:prstGeom>
          <a:ln w="190500" cap="rnd">
            <a:noFill/>
            <a:prstDash val="solid"/>
          </a:ln>
          <a:effectLst/>
          <a:scene3d>
            <a:camera prst="orthographicFront">
              <a:rot lat="0" lon="0" rev="0"/>
            </a:camera>
            <a:lightRig rig="contrasting" dir="t">
              <a:rot lat="0" lon="0" rev="7800000"/>
            </a:lightRig>
          </a:scene3d>
          <a:sp3d>
            <a:bevelT w="139700" h="139700"/>
          </a:sp3d>
        </p:spPr>
      </p:pic>
      <p:sp>
        <p:nvSpPr>
          <p:cNvPr id="4" name="Oval 3">
            <a:extLst>
              <a:ext uri="{FF2B5EF4-FFF2-40B4-BE49-F238E27FC236}">
                <a16:creationId xmlns:a16="http://schemas.microsoft.com/office/drawing/2014/main" id="{4E600F5E-0398-96C5-23EF-22DF5752886C}"/>
              </a:ext>
            </a:extLst>
          </p:cNvPr>
          <p:cNvSpPr/>
          <p:nvPr/>
        </p:nvSpPr>
        <p:spPr>
          <a:xfrm>
            <a:off x="5042047" y="2731477"/>
            <a:ext cx="1985395" cy="2057732"/>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Elemento grafico 2">
            <a:extLst>
              <a:ext uri="{FF2B5EF4-FFF2-40B4-BE49-F238E27FC236}">
                <a16:creationId xmlns:a16="http://schemas.microsoft.com/office/drawing/2014/main" id="{C9F3ACAC-461E-2AB6-16C1-2A76B4C1015C}"/>
              </a:ext>
            </a:extLst>
          </p:cNvPr>
          <p:cNvPicPr/>
          <p:nvPr/>
        </p:nvPicPr>
        <p:blipFill>
          <a:blip r:embed="rId3">
            <a:extLst>
              <a:ext uri="{96DAC541-7B7A-43D3-8B79-37D633B846F1}">
                <asvg:svgBlip xmlns:asvg="http://schemas.microsoft.com/office/drawing/2016/SVG/main" r:embed="rId4"/>
              </a:ext>
            </a:extLst>
          </a:blip>
          <a:stretch>
            <a:fillRect/>
          </a:stretch>
        </p:blipFill>
        <p:spPr>
          <a:xfrm>
            <a:off x="7041496" y="2223631"/>
            <a:ext cx="4705190" cy="3122403"/>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3">
            <a:extLst>
              <a:ext uri="{96DAC541-7B7A-43D3-8B79-37D633B846F1}">
                <asvg:svgBlip xmlns:asvg="http://schemas.microsoft.com/office/drawing/2016/SVG/main" r:embed="rId4"/>
              </a:ext>
            </a:extLst>
          </a:blip>
          <a:stretch>
            <a:fillRect/>
          </a:stretch>
        </p:blipFill>
        <p:spPr>
          <a:xfrm>
            <a:off x="360106" y="2223631"/>
            <a:ext cx="4705190" cy="3122403"/>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SAY NO TO BRIBES AND CORRUPTION</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34033" cy="2462213"/>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Accepting or requesting bribes or offers of favours is unacceptable, dishonest, and damaging. </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a client may propose to </a:t>
            </a:r>
            <a:r>
              <a:rPr lang="en-GB"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give you money or a gift </a:t>
            </a:r>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in return for your speedy provision of services. </a:t>
            </a:r>
          </a:p>
          <a:p>
            <a:endParaRPr lang="en-GB" sz="1800" i="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463716" cy="2385268"/>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Do not accept or request gifts</a:t>
            </a:r>
            <a:r>
              <a:rPr lang="en-GB">
                <a:solidFill>
                  <a:srgbClr val="000000"/>
                </a:solidFill>
                <a:latin typeface="Arial" panose="020B0604020202020204" pitchFamily="34" charset="0"/>
                <a:ea typeface="Open Sans" panose="020B0606030504020204" pitchFamily="34" charset="0"/>
                <a:cs typeface="Arial" panose="020B0604020202020204" pitchFamily="34" charset="0"/>
              </a:rPr>
              <a:t> or</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favours from clients.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Reject bribery and corruption in all forms.</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positive client relationships can and should be developed free of bribery and corruption. </a:t>
            </a:r>
          </a:p>
          <a:p>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169294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WHAT DO YOU DO?</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030492"/>
            <a:ext cx="7642412" cy="2246769"/>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Sometimes you ask yourself why you need to display those fee schedules – more than half of the people that come to see you cannot or do not read them!</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Anyway, you sometimes ask your clients in remote areas to give you a little commission because you are taking all the risk to carry the money there.</a:t>
            </a:r>
          </a:p>
        </p:txBody>
      </p:sp>
    </p:spTree>
    <p:extLst>
      <p:ext uri="{BB962C8B-B14F-4D97-AF65-F5344CB8AC3E}">
        <p14:creationId xmlns:p14="http://schemas.microsoft.com/office/powerpoint/2010/main" val="382592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3">
            <a:extLst>
              <a:ext uri="{96DAC541-7B7A-43D3-8B79-37D633B846F1}">
                <asvg:svgBlip xmlns:asvg="http://schemas.microsoft.com/office/drawing/2016/SVG/main" r:embed="rId4"/>
              </a:ext>
            </a:extLst>
          </a:blip>
          <a:stretch>
            <a:fillRect/>
          </a:stretch>
        </p:blipFill>
        <p:spPr>
          <a:xfrm>
            <a:off x="7041496" y="2223631"/>
            <a:ext cx="4705190" cy="4110908"/>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7"/>
            <a:ext cx="4463716" cy="3818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3">
            <a:extLst>
              <a:ext uri="{96DAC541-7B7A-43D3-8B79-37D633B846F1}">
                <asvg:svgBlip xmlns:asvg="http://schemas.microsoft.com/office/drawing/2016/SVG/main" r:embed="rId4"/>
              </a:ext>
            </a:extLst>
          </a:blip>
          <a:stretch>
            <a:fillRect/>
          </a:stretch>
        </p:blipFill>
        <p:spPr>
          <a:xfrm>
            <a:off x="360106" y="2223631"/>
            <a:ext cx="4705190" cy="4110908"/>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3818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AM RESPONSIBLE AND TRANSPARENT</a:t>
            </a: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34033" cy="2739211"/>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Provision of financial services is based on integrity and trust as perceived by clients and other stakeholders.</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a client may not fully understand the applicable fees and trusts that you apply them correctly. </a:t>
            </a:r>
          </a:p>
          <a:p>
            <a:endParaRPr lang="en-GB" sz="1800" i="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402620" cy="4047262"/>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Act ethically, responsibly, professionally and with integrity at all times.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Set a good example</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Always display fees</a:t>
            </a:r>
            <a:r>
              <a:rPr lang="en-GB" b="1">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and your company identification/badge</a:t>
            </a:r>
            <a:endParaRPr lang="en-GB">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Display hotline numbers </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so that all clients can see them.</a:t>
            </a:r>
          </a:p>
          <a:p>
            <a:pPr marL="171450" indent="-171450">
              <a:buFont typeface="Arial" panose="020B0604020202020204" pitchFamily="34" charset="0"/>
              <a:buChar char="•"/>
            </a:pP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Ensure that information is accessible through different channels</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posters and leaflets with pictures, in different languages, through videos, social media, or radio.</a:t>
            </a:r>
          </a:p>
          <a:p>
            <a:pPr marL="171450" indent="-171450">
              <a:buFont typeface="Arial" panose="020B0604020202020204" pitchFamily="34" charset="0"/>
              <a:buChar char="•"/>
            </a:pPr>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7</a:t>
            </a:r>
          </a:p>
        </p:txBody>
      </p:sp>
      <p:pic>
        <p:nvPicPr>
          <p:cNvPr id="5" name="Picture 4">
            <a:extLst>
              <a:ext uri="{FF2B5EF4-FFF2-40B4-BE49-F238E27FC236}">
                <a16:creationId xmlns:a16="http://schemas.microsoft.com/office/drawing/2014/main" id="{17E645DF-7BB5-F38B-1D9E-B192AE46FC37}"/>
              </a:ext>
            </a:extLst>
          </p:cNvPr>
          <p:cNvPicPr preferRelativeResize="0">
            <a:picLocks/>
          </p:cNvPicPr>
          <p:nvPr/>
        </p:nvPicPr>
        <p:blipFill>
          <a:blip r:embed="rId5"/>
          <a:stretch>
            <a:fillRect/>
          </a:stretch>
        </p:blipFill>
        <p:spPr>
          <a:xfrm>
            <a:off x="4991954" y="2725692"/>
            <a:ext cx="2077200" cy="2077200"/>
          </a:xfrm>
          <a:prstGeom prst="ellipse">
            <a:avLst/>
          </a:prstGeom>
          <a:ln w="190500" cap="rnd">
            <a:noFill/>
            <a:prstDash val="solid"/>
          </a:ln>
          <a:effectLst/>
        </p:spPr>
      </p:pic>
      <p:sp>
        <p:nvSpPr>
          <p:cNvPr id="11" name="Title 1">
            <a:extLst>
              <a:ext uri="{FF2B5EF4-FFF2-40B4-BE49-F238E27FC236}">
                <a16:creationId xmlns:a16="http://schemas.microsoft.com/office/drawing/2014/main" id="{1F6BF693-E6AC-D30B-28A3-D9F97A56DE9C}"/>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490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2">
            <a:extLst>
              <a:ext uri="{96DAC541-7B7A-43D3-8B79-37D633B846F1}">
                <asvg:svgBlip xmlns:asvg="http://schemas.microsoft.com/office/drawing/2016/SVG/main" r:embed="rId3"/>
              </a:ext>
            </a:extLst>
          </a:blip>
          <a:stretch>
            <a:fillRect/>
          </a:stretch>
        </p:blipFill>
        <p:spPr>
          <a:xfrm>
            <a:off x="7041496" y="2223631"/>
            <a:ext cx="4705190" cy="3964256"/>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3673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2">
            <a:extLst>
              <a:ext uri="{96DAC541-7B7A-43D3-8B79-37D633B846F1}">
                <asvg:svgBlip xmlns:asvg="http://schemas.microsoft.com/office/drawing/2016/SVG/main" r:embed="rId3"/>
              </a:ext>
            </a:extLst>
          </a:blip>
          <a:stretch>
            <a:fillRect/>
          </a:stretch>
        </p:blipFill>
        <p:spPr>
          <a:xfrm>
            <a:off x="360106" y="2223631"/>
            <a:ext cx="4705190" cy="3964256"/>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3673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4" y="1470410"/>
            <a:ext cx="7215941"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REPORT CONCERNS AND COMPLAINTS </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34033" cy="2185214"/>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Everyone has an important role to play complying with standards and raising possible issues. </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you may see a colleague of yours shout at or threaten a client.</a:t>
            </a:r>
          </a:p>
          <a:p>
            <a:endParaRPr lang="en-GB" sz="1800" i="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310057" cy="3770263"/>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If you see anything that does not feel right,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you have to speak up and report it</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you must report any potential issues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as soon as you notice</a:t>
            </a: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them.</a:t>
            </a:r>
          </a:p>
          <a:p>
            <a:pPr marL="171450" indent="-171450">
              <a:buFont typeface="Arial" panose="020B0604020202020204" pitchFamily="34" charset="0"/>
              <a:buChar char="•"/>
            </a:pP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Make sure you know what numbers to call for customer issues</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including sensitive complaints. </a:t>
            </a:r>
          </a:p>
          <a:p>
            <a:pPr marL="171450" indent="-171450">
              <a:buFont typeface="Arial" panose="020B0604020202020204" pitchFamily="34" charset="0"/>
              <a:buChar char="•"/>
            </a:pPr>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a:solidFill>
                  <a:srgbClr val="000000"/>
                </a:solidFill>
                <a:highlight>
                  <a:srgbClr val="FFFF00"/>
                </a:highlight>
                <a:latin typeface="Arial" panose="020B0604020202020204" pitchFamily="34" charset="0"/>
                <a:ea typeface="Open Sans" panose="020B0606030504020204" pitchFamily="34" charset="0"/>
                <a:cs typeface="Arial" panose="020B0604020202020204" pitchFamily="34" charset="0"/>
              </a:rPr>
              <a:t>Call [insert phone number]</a:t>
            </a:r>
            <a:endParaRPr lang="en-GB" sz="1800">
              <a:solidFill>
                <a:srgbClr val="000000"/>
              </a:solidFill>
              <a:highlight>
                <a:srgbClr val="FFFF00"/>
              </a:highlight>
              <a:latin typeface="Arial" panose="020B0604020202020204" pitchFamily="34" charset="0"/>
              <a:ea typeface="Open Sans" panose="020B0606030504020204" pitchFamily="34" charset="0"/>
              <a:cs typeface="Arial" panose="020B0604020202020204" pitchFamily="34" charset="0"/>
            </a:endParaRPr>
          </a:p>
          <a:p>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3" name="Picture 2">
            <a:extLst>
              <a:ext uri="{FF2B5EF4-FFF2-40B4-BE49-F238E27FC236}">
                <a16:creationId xmlns:a16="http://schemas.microsoft.com/office/drawing/2014/main" id="{7C7FAD53-F3EC-80B8-246D-4380A7A2C8AC}"/>
              </a:ext>
            </a:extLst>
          </p:cNvPr>
          <p:cNvPicPr preferRelativeResize="0">
            <a:picLocks/>
          </p:cNvPicPr>
          <p:nvPr/>
        </p:nvPicPr>
        <p:blipFill>
          <a:blip r:embed="rId4"/>
          <a:srcRect l="19036" t="1898" r="12904" b="22706"/>
          <a:stretch/>
        </p:blipFill>
        <p:spPr>
          <a:xfrm>
            <a:off x="5005139" y="2624187"/>
            <a:ext cx="2077200" cy="2077200"/>
          </a:xfrm>
          <a:prstGeom prst="ellipse">
            <a:avLst/>
          </a:prstGeom>
          <a:ln w="190500" cap="rnd">
            <a:noFill/>
            <a:prstDash val="solid"/>
          </a:ln>
          <a:effectLst/>
        </p:spPr>
      </p:pic>
      <p:sp>
        <p:nvSpPr>
          <p:cNvPr id="6" name="Title 1">
            <a:extLst>
              <a:ext uri="{FF2B5EF4-FFF2-40B4-BE49-F238E27FC236}">
                <a16:creationId xmlns:a16="http://schemas.microsoft.com/office/drawing/2014/main" id="{AAF7994F-6687-BDA2-C623-8BD7F8AF842E}"/>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48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ED8D24-AA61-923A-57C3-364CD14D841B}"/>
              </a:ext>
            </a:extLst>
          </p:cNvPr>
          <p:cNvPicPr>
            <a:picLocks noChangeAspect="1"/>
          </p:cNvPicPr>
          <p:nvPr/>
        </p:nvPicPr>
        <p:blipFill>
          <a:blip r:embed="rId3"/>
          <a:stretch>
            <a:fillRect/>
          </a:stretch>
        </p:blipFill>
        <p:spPr>
          <a:xfrm>
            <a:off x="1428750" y="733151"/>
            <a:ext cx="8867517" cy="5080978"/>
          </a:xfrm>
          <a:prstGeom prst="rect">
            <a:avLst/>
          </a:prstGeom>
        </p:spPr>
      </p:pic>
      <p:sp>
        <p:nvSpPr>
          <p:cNvPr id="24" name="TextBox 23">
            <a:extLst>
              <a:ext uri="{FF2B5EF4-FFF2-40B4-BE49-F238E27FC236}">
                <a16:creationId xmlns:a16="http://schemas.microsoft.com/office/drawing/2014/main" id="{E71B3B20-9115-553B-0ACC-F4EC900033CA}"/>
              </a:ext>
            </a:extLst>
          </p:cNvPr>
          <p:cNvSpPr txBox="1"/>
          <p:nvPr/>
        </p:nvSpPr>
        <p:spPr>
          <a:xfrm>
            <a:off x="1228345" y="5663029"/>
            <a:ext cx="9268326" cy="646331"/>
          </a:xfrm>
          <a:prstGeom prst="rect">
            <a:avLst/>
          </a:prstGeom>
          <a:noFill/>
        </p:spPr>
        <p:txBody>
          <a:bodyPr wrap="square">
            <a:spAutoFit/>
          </a:bodyPr>
          <a:lstStyle/>
          <a:p>
            <a:pPr algn="ctr"/>
            <a:endParaRPr lang="en-GB" b="1" u="sng">
              <a:latin typeface="Arial" panose="020B0604020202020204" pitchFamily="34" charset="0"/>
              <a:ea typeface="Open Sans" panose="020B0606030504020204" pitchFamily="34" charset="0"/>
              <a:cs typeface="Arial" panose="020B0604020202020204" pitchFamily="34" charset="0"/>
            </a:endParaRPr>
          </a:p>
          <a:p>
            <a:pPr algn="ctr"/>
            <a:r>
              <a:rPr lang="en-GB" b="1">
                <a:latin typeface="Arial" panose="020B0604020202020204" pitchFamily="34" charset="0"/>
                <a:ea typeface="Open Sans" panose="020B0606030504020204" pitchFamily="34" charset="0"/>
                <a:cs typeface="Arial" panose="020B0604020202020204" pitchFamily="34" charset="0"/>
              </a:rPr>
              <a:t>Watch the </a:t>
            </a:r>
            <a:r>
              <a:rPr lang="en-GB" b="1">
                <a:latin typeface="Arial" panose="020B0604020202020204" pitchFamily="34" charset="0"/>
                <a:ea typeface="Open Sans" panose="020B0606030504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video here</a:t>
            </a:r>
            <a:r>
              <a:rPr lang="en-GB" b="1">
                <a:latin typeface="Arial" panose="020B0604020202020204" pitchFamily="34" charset="0"/>
                <a:ea typeface="Open Sans" panose="020B0606030504020204" pitchFamily="34" charset="0"/>
                <a:cs typeface="Arial" panose="020B0604020202020204" pitchFamily="34" charset="0"/>
              </a:rPr>
              <a:t>: https://vimeo.com/309084196</a:t>
            </a:r>
            <a:endParaRPr lang="en-GB"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72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F7994F-6687-BDA2-C623-8BD7F8AF842E}"/>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Recap: Can you think of good practices to adapt?</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825F31C-7642-5F1C-4851-973C4BB510CC}"/>
              </a:ext>
            </a:extLst>
          </p:cNvPr>
          <p:cNvSpPr txBox="1"/>
          <p:nvPr/>
        </p:nvSpPr>
        <p:spPr>
          <a:xfrm>
            <a:off x="561752" y="1389343"/>
            <a:ext cx="11353801" cy="5334794"/>
          </a:xfrm>
          <a:prstGeom prst="rect">
            <a:avLst/>
          </a:prstGeom>
          <a:noFill/>
        </p:spPr>
        <p:txBody>
          <a:bodyPr wrap="square">
            <a:spAutoFit/>
          </a:bodyPr>
          <a:lstStyle/>
          <a:p>
            <a:pPr>
              <a:spcAft>
                <a:spcPts val="400"/>
              </a:spcAft>
              <a:buClr>
                <a:srgbClr val="002060"/>
              </a:buClr>
            </a:pPr>
            <a:r>
              <a:rPr lang="en-GB" sz="1600" b="1" i="1">
                <a:latin typeface="Arial" panose="020B0604020202020204" pitchFamily="34" charset="0"/>
                <a:ea typeface="Open Sans" panose="020B0606030504020204" pitchFamily="34" charset="0"/>
                <a:cs typeface="Arial" panose="020B0604020202020204" pitchFamily="34" charset="0"/>
              </a:rPr>
              <a:t>The below is for the facilitator only:</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Greet and treat clients with the same respect as anyone else</a:t>
            </a:r>
            <a:r>
              <a:rPr lang="en-GB" sz="1600">
                <a:latin typeface="Arial" panose="020B0604020202020204" pitchFamily="34" charset="0"/>
                <a:ea typeface="Open Sans" panose="020B0606030504020204" pitchFamily="34" charset="0"/>
                <a:cs typeface="Arial" panose="020B0604020202020204" pitchFamily="34" charset="0"/>
              </a:rPr>
              <a:t>. Remember the </a:t>
            </a:r>
            <a:r>
              <a:rPr lang="en-GB" sz="1600" b="1">
                <a:latin typeface="Arial" panose="020B0604020202020204" pitchFamily="34" charset="0"/>
                <a:ea typeface="Open Sans" panose="020B0606030504020204" pitchFamily="34" charset="0"/>
                <a:cs typeface="Arial" panose="020B0604020202020204" pitchFamily="34" charset="0"/>
              </a:rPr>
              <a:t>8</a:t>
            </a:r>
            <a:r>
              <a:rPr lang="en-GB" sz="1600">
                <a:latin typeface="Arial" panose="020B0604020202020204" pitchFamily="34" charset="0"/>
                <a:ea typeface="Open Sans" panose="020B0606030504020204" pitchFamily="34" charset="0"/>
                <a:cs typeface="Arial" panose="020B0604020202020204" pitchFamily="34" charset="0"/>
              </a:rPr>
              <a:t> </a:t>
            </a:r>
            <a:r>
              <a:rPr lang="en-GB" sz="1600" b="1">
                <a:latin typeface="Arial" panose="020B0604020202020204" pitchFamily="34" charset="0"/>
                <a:ea typeface="Open Sans" panose="020B0606030504020204" pitchFamily="34" charset="0"/>
                <a:cs typeface="Arial" panose="020B0604020202020204" pitchFamily="34" charset="0"/>
              </a:rPr>
              <a:t>Code of Conduct principles? </a:t>
            </a:r>
          </a:p>
          <a:p>
            <a:pPr marL="285750" indent="-285750">
              <a:spcAft>
                <a:spcPts val="400"/>
              </a:spcAft>
              <a:buClr>
                <a:srgbClr val="03924A"/>
              </a:buClr>
              <a:buSzPct val="120000"/>
              <a:buFont typeface="Wingdings" panose="05000000000000000000" pitchFamily="2" charset="2"/>
              <a:buChar char="ü"/>
            </a:pPr>
            <a:r>
              <a:rPr lang="en-GB" sz="1600">
                <a:latin typeface="Arial" panose="020B0604020202020204" pitchFamily="34" charset="0"/>
                <a:ea typeface="Open Sans" panose="020B0606030504020204" pitchFamily="34" charset="0"/>
                <a:cs typeface="Arial" panose="020B0604020202020204" pitchFamily="34" charset="0"/>
              </a:rPr>
              <a:t>Give people adequate time and attention. </a:t>
            </a:r>
            <a:r>
              <a:rPr lang="en-GB" sz="1600" b="1">
                <a:latin typeface="Arial" panose="020B0604020202020204" pitchFamily="34" charset="0"/>
                <a:ea typeface="Open Sans" panose="020B0606030504020204" pitchFamily="34" charset="0"/>
                <a:cs typeface="Arial" panose="020B0604020202020204" pitchFamily="34" charset="0"/>
              </a:rPr>
              <a:t>Some people may need more of your time</a:t>
            </a:r>
            <a:r>
              <a:rPr lang="en-GB" sz="1600">
                <a:latin typeface="Arial" panose="020B0604020202020204" pitchFamily="34" charset="0"/>
                <a:ea typeface="Open Sans" panose="020B0606030504020204" pitchFamily="34" charset="0"/>
                <a:cs typeface="Arial" panose="020B0604020202020204" pitchFamily="34" charset="0"/>
              </a:rPr>
              <a:t>. Be welcoming especially to women, elderly persons, and persons with disabilities.</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Communicate clearly </a:t>
            </a:r>
            <a:r>
              <a:rPr lang="en-GB" sz="1600">
                <a:latin typeface="Arial" panose="020B0604020202020204" pitchFamily="34" charset="0"/>
                <a:ea typeface="Open Sans" panose="020B0606030504020204" pitchFamily="34" charset="0"/>
                <a:cs typeface="Arial" panose="020B0604020202020204" pitchFamily="34" charset="0"/>
              </a:rPr>
              <a:t>and in a language that the person understands.</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Always display available posters and brochures </a:t>
            </a:r>
            <a:r>
              <a:rPr lang="en-GB" sz="1600">
                <a:latin typeface="Arial" panose="020B0604020202020204" pitchFamily="34" charset="0"/>
                <a:ea typeface="Open Sans" panose="020B0606030504020204" pitchFamily="34" charset="0"/>
                <a:cs typeface="Arial" panose="020B0604020202020204" pitchFamily="34" charset="0"/>
              </a:rPr>
              <a:t>explaining fees/costs, processes and hotlines for people to get help.</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Always display your company identification </a:t>
            </a:r>
            <a:r>
              <a:rPr lang="en-GB" sz="1600">
                <a:latin typeface="Arial" panose="020B0604020202020204" pitchFamily="34" charset="0"/>
                <a:ea typeface="Open Sans" panose="020B0606030504020204" pitchFamily="34" charset="0"/>
                <a:cs typeface="Arial" panose="020B0604020202020204" pitchFamily="34" charset="0"/>
              </a:rPr>
              <a:t>e.g. ID/badge.</a:t>
            </a:r>
            <a:endParaRPr lang="en-GB" sz="1600"/>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Be patient </a:t>
            </a:r>
            <a:r>
              <a:rPr lang="en-GB" sz="1600">
                <a:latin typeface="Arial" panose="020B0604020202020204" pitchFamily="34" charset="0"/>
                <a:ea typeface="Open Sans" panose="020B0606030504020204" pitchFamily="34" charset="0"/>
                <a:cs typeface="Arial" panose="020B0604020202020204" pitchFamily="34" charset="0"/>
              </a:rPr>
              <a:t>when you are sharing information. Some people are first-time clients. </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Address every question </a:t>
            </a:r>
            <a:r>
              <a:rPr lang="en-GB" sz="1600">
                <a:latin typeface="Arial" panose="020B0604020202020204" pitchFamily="34" charset="0"/>
                <a:ea typeface="Open Sans" panose="020B0606030504020204" pitchFamily="34" charset="0"/>
                <a:cs typeface="Arial" panose="020B0604020202020204" pitchFamily="34" charset="0"/>
              </a:rPr>
              <a:t>– be mindful of people’s digital financial literacy levels and </a:t>
            </a:r>
            <a:r>
              <a:rPr lang="en-GB" sz="1600" b="1">
                <a:latin typeface="Arial" panose="020B0604020202020204" pitchFamily="34" charset="0"/>
                <a:ea typeface="Open Sans" panose="020B0606030504020204" pitchFamily="34" charset="0"/>
                <a:cs typeface="Arial" panose="020B0604020202020204" pitchFamily="34" charset="0"/>
              </a:rPr>
              <a:t>provide appropriate solutions </a:t>
            </a:r>
            <a:r>
              <a:rPr lang="en-GB" sz="1600">
                <a:latin typeface="Arial" panose="020B0604020202020204" pitchFamily="34" charset="0"/>
                <a:ea typeface="Open Sans" panose="020B0606030504020204" pitchFamily="34" charset="0"/>
                <a:cs typeface="Arial" panose="020B0604020202020204" pitchFamily="34" charset="0"/>
              </a:rPr>
              <a:t>based on their level.</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Guide people </a:t>
            </a:r>
            <a:r>
              <a:rPr lang="en-GB" sz="1600">
                <a:latin typeface="Arial" panose="020B0604020202020204" pitchFamily="34" charset="0"/>
                <a:ea typeface="Open Sans" panose="020B0606030504020204" pitchFamily="34" charset="0"/>
                <a:cs typeface="Arial" panose="020B0604020202020204" pitchFamily="34" charset="0"/>
              </a:rPr>
              <a:t>through how to use services/solve problems – multiple times if necessary – rather than doing it for them.</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Never disclose a customer’s personal data </a:t>
            </a:r>
            <a:r>
              <a:rPr lang="en-GB" sz="1600">
                <a:latin typeface="Arial" panose="020B0604020202020204" pitchFamily="34" charset="0"/>
                <a:ea typeface="Open Sans" panose="020B0606030504020204" pitchFamily="34" charset="0"/>
                <a:cs typeface="Arial" panose="020B0604020202020204" pitchFamily="34" charset="0"/>
              </a:rPr>
              <a:t>to unauthorized personnel, such as contact number, balance information.</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Assure people about the security of their accounts</a:t>
            </a:r>
            <a:r>
              <a:rPr lang="en-GB" sz="1600">
                <a:latin typeface="Arial" panose="020B0604020202020204" pitchFamily="34" charset="0"/>
                <a:ea typeface="Open Sans" panose="020B0606030504020204" pitchFamily="34" charset="0"/>
                <a:cs typeface="Arial" panose="020B0604020202020204" pitchFamily="34" charset="0"/>
              </a:rPr>
              <a:t>. Do advocate for keeping PIN codes and passwords secret - this can prevent fraud</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Educate people about the benefits of financial services</a:t>
            </a:r>
            <a:r>
              <a:rPr lang="en-GB" sz="1600">
                <a:latin typeface="Arial" panose="020B0604020202020204" pitchFamily="34" charset="0"/>
                <a:ea typeface="Open Sans" panose="020B0606030504020204" pitchFamily="34" charset="0"/>
                <a:cs typeface="Arial" panose="020B0604020202020204" pitchFamily="34" charset="0"/>
              </a:rPr>
              <a:t>. Inform them about other products that might add value for them (loans, insurance etc).</a:t>
            </a:r>
          </a:p>
          <a:p>
            <a:pPr marL="285750" indent="-285750">
              <a:spcAft>
                <a:spcPts val="400"/>
              </a:spcAft>
              <a:buClr>
                <a:srgbClr val="03924A"/>
              </a:buClr>
              <a:buSzPct val="120000"/>
              <a:buFont typeface="Wingdings" panose="05000000000000000000" pitchFamily="2" charset="2"/>
              <a:buChar char="ü"/>
            </a:pPr>
            <a:r>
              <a:rPr lang="en-GB" sz="1600" b="1">
                <a:latin typeface="Arial" panose="020B0604020202020204" pitchFamily="34" charset="0"/>
                <a:ea typeface="Open Sans" panose="020B0606030504020204" pitchFamily="34" charset="0"/>
                <a:cs typeface="Arial" panose="020B0604020202020204" pitchFamily="34" charset="0"/>
              </a:rPr>
              <a:t>Redirect people </a:t>
            </a:r>
            <a:r>
              <a:rPr lang="en-GB" sz="1600">
                <a:latin typeface="Arial" panose="020B0604020202020204" pitchFamily="34" charset="0"/>
                <a:ea typeface="Open Sans" panose="020B0606030504020204" pitchFamily="34" charset="0"/>
                <a:cs typeface="Arial" panose="020B0604020202020204" pitchFamily="34" charset="0"/>
              </a:rPr>
              <a:t>if you don’t know the answer. </a:t>
            </a:r>
            <a:r>
              <a:rPr lang="en-GB" sz="1600" b="1" u="sng">
                <a:latin typeface="Arial" panose="020B0604020202020204" pitchFamily="34" charset="0"/>
                <a:ea typeface="Open Sans" panose="020B0606030504020204" pitchFamily="34" charset="0"/>
                <a:cs typeface="Arial" panose="020B0604020202020204" pitchFamily="34" charset="0"/>
              </a:rPr>
              <a:t>Always refer people if they disclose sensitive issues </a:t>
            </a:r>
            <a:r>
              <a:rPr lang="en-GB" sz="1600">
                <a:latin typeface="Arial" panose="020B0604020202020204" pitchFamily="34" charset="0"/>
                <a:ea typeface="Open Sans" panose="020B0606030504020204" pitchFamily="34" charset="0"/>
                <a:cs typeface="Arial" panose="020B0604020202020204" pitchFamily="34" charset="0"/>
              </a:rPr>
              <a:t>to you (see below). </a:t>
            </a:r>
            <a:r>
              <a:rPr lang="en-GB" sz="1600" b="1">
                <a:latin typeface="Arial" panose="020B0604020202020204" pitchFamily="34" charset="0"/>
                <a:ea typeface="Open Sans" panose="020B0606030504020204" pitchFamily="34" charset="0"/>
                <a:cs typeface="Arial" panose="020B0604020202020204" pitchFamily="34" charset="0"/>
              </a:rPr>
              <a:t>Do </a:t>
            </a:r>
            <a:r>
              <a:rPr lang="en-GB" sz="1600" b="1" u="sng">
                <a:latin typeface="Arial" panose="020B0604020202020204" pitchFamily="34" charset="0"/>
                <a:ea typeface="Open Sans" panose="020B0606030504020204" pitchFamily="34" charset="0"/>
                <a:cs typeface="Arial" panose="020B0604020202020204" pitchFamily="34" charset="0"/>
              </a:rPr>
              <a:t>not pry and be discreet</a:t>
            </a:r>
            <a:r>
              <a:rPr lang="en-GB" sz="1600">
                <a:latin typeface="Arial" panose="020B0604020202020204" pitchFamily="34" charset="0"/>
                <a:ea typeface="Open Sans" panose="020B0606030504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FA68059-8A64-014D-FF9B-99595E7EFA33}"/>
              </a:ext>
            </a:extLst>
          </p:cNvPr>
          <p:cNvSpPr txBox="1"/>
          <p:nvPr/>
        </p:nvSpPr>
        <p:spPr>
          <a:xfrm>
            <a:off x="10608276" y="608885"/>
            <a:ext cx="846222" cy="769441"/>
          </a:xfrm>
          <a:prstGeom prst="rect">
            <a:avLst/>
          </a:prstGeom>
          <a:noFill/>
        </p:spPr>
        <p:txBody>
          <a:bodyPr wrap="square">
            <a:spAutoFit/>
          </a:bodyPr>
          <a:lstStyle/>
          <a:p>
            <a:pPr algn="ctr"/>
            <a:r>
              <a:rPr lang="en-GB" sz="4400" b="1" i="0">
                <a:solidFill>
                  <a:srgbClr val="03924A"/>
                </a:solidFill>
                <a:effectLst/>
                <a:latin typeface="Arial" panose="020B0604020202020204" pitchFamily="34" charset="0"/>
              </a:rPr>
              <a:t>✔</a:t>
            </a:r>
            <a:endParaRPr lang="en-GB" sz="4400" b="1">
              <a:solidFill>
                <a:srgbClr val="03924A"/>
              </a:solidFill>
            </a:endParaRPr>
          </a:p>
        </p:txBody>
      </p:sp>
    </p:spTree>
    <p:extLst>
      <p:ext uri="{BB962C8B-B14F-4D97-AF65-F5344CB8AC3E}">
        <p14:creationId xmlns:p14="http://schemas.microsoft.com/office/powerpoint/2010/main" val="344173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F7994F-6687-BDA2-C623-8BD7F8AF842E}"/>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Recap: What are bad practices to avoid?</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C59821C8-BF69-5D31-F534-8080131AD154}"/>
              </a:ext>
            </a:extLst>
          </p:cNvPr>
          <p:cNvSpPr txBox="1"/>
          <p:nvPr/>
        </p:nvSpPr>
        <p:spPr>
          <a:xfrm>
            <a:off x="542260" y="1389343"/>
            <a:ext cx="11058501" cy="4349909"/>
          </a:xfrm>
          <a:prstGeom prst="rect">
            <a:avLst/>
          </a:prstGeom>
          <a:noFill/>
        </p:spPr>
        <p:txBody>
          <a:bodyPr wrap="square">
            <a:spAutoFit/>
          </a:bodyPr>
          <a:lstStyle/>
          <a:p>
            <a:pPr>
              <a:spcAft>
                <a:spcPts val="400"/>
              </a:spcAft>
              <a:buClr>
                <a:srgbClr val="002060"/>
              </a:buClr>
            </a:pPr>
            <a:r>
              <a:rPr lang="en-GB" sz="1600" b="1" i="1">
                <a:latin typeface="Arial" panose="020B0604020202020204" pitchFamily="34" charset="0"/>
                <a:ea typeface="Open Sans" panose="020B0606030504020204" pitchFamily="34" charset="0"/>
                <a:cs typeface="Arial" panose="020B0604020202020204" pitchFamily="34" charset="0"/>
              </a:rPr>
              <a:t>The below is for the facilitator only:</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behave disrespectfully towards clients or undermine their dignity: </a:t>
            </a:r>
            <a:r>
              <a:rPr lang="en-GB" sz="1600">
                <a:latin typeface="Arial" panose="020B0604020202020204" pitchFamily="34" charset="0"/>
                <a:ea typeface="Open Sans" panose="020B0606030504020204" pitchFamily="34" charset="0"/>
                <a:cs typeface="Arial" panose="020B0604020202020204" pitchFamily="34" charset="0"/>
              </a:rPr>
              <a:t>Do not act arrogantly, refuse to listen, or ignore legitimate questions about ongoing operations. Do not insult, mock, or verbally abuse people.</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arrive late </a:t>
            </a:r>
            <a:r>
              <a:rPr lang="en-GB" sz="1600">
                <a:latin typeface="Arial" panose="020B0604020202020204" pitchFamily="34" charset="0"/>
                <a:ea typeface="Open Sans" panose="020B0606030504020204" pitchFamily="34" charset="0"/>
                <a:cs typeface="Arial" panose="020B0604020202020204" pitchFamily="34" charset="0"/>
              </a:rPr>
              <a:t>at the payment point or start operations late without a valid reason or notice.</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tolerate unethical </a:t>
            </a:r>
            <a:r>
              <a:rPr lang="en-GB" sz="1600" b="1" err="1">
                <a:latin typeface="Arial" panose="020B0604020202020204" pitchFamily="34" charset="0"/>
                <a:ea typeface="Open Sans" panose="020B0606030504020204" pitchFamily="34" charset="0"/>
                <a:cs typeface="Arial" panose="020B0604020202020204" pitchFamily="34" charset="0"/>
              </a:rPr>
              <a:t>behavior</a:t>
            </a:r>
            <a:r>
              <a:rPr lang="en-GB" sz="1600" b="1">
                <a:latin typeface="Arial" panose="020B0604020202020204" pitchFamily="34" charset="0"/>
                <a:ea typeface="Open Sans" panose="020B0606030504020204" pitchFamily="34" charset="0"/>
                <a:cs typeface="Arial" panose="020B0604020202020204" pitchFamily="34" charset="0"/>
              </a:rPr>
              <a:t> or discrimination (ethnic, religious etc.)</a:t>
            </a:r>
            <a:r>
              <a:rPr lang="en-GB" sz="1600">
                <a:latin typeface="Arial" panose="020B0604020202020204" pitchFamily="34" charset="0"/>
                <a:ea typeface="Open Sans" panose="020B0606030504020204" pitchFamily="34" charset="0"/>
                <a:cs typeface="Arial" panose="020B0604020202020204" pitchFamily="34" charset="0"/>
              </a:rPr>
              <a:t>. </a:t>
            </a:r>
          </a:p>
          <a:p>
            <a:pPr marL="285750" indent="-285750">
              <a:spcAft>
                <a:spcPts val="400"/>
              </a:spcAft>
              <a:buClr>
                <a:srgbClr val="FF0000"/>
              </a:buClr>
              <a:buSzPct val="120000"/>
              <a:buFont typeface="Arial" panose="020B0604020202020204" pitchFamily="34" charset="0"/>
              <a:buChar char="×"/>
            </a:pPr>
            <a:r>
              <a:rPr lang="en-GB" sz="1600">
                <a:latin typeface="Arial" panose="020B0604020202020204" pitchFamily="34" charset="0"/>
                <a:ea typeface="Open Sans" panose="020B0606030504020204" pitchFamily="34" charset="0"/>
                <a:cs typeface="Arial" panose="020B0604020202020204" pitchFamily="34" charset="0"/>
              </a:rPr>
              <a:t>Do not apply different rates or refuse to serve a client as a form of punishment.</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refuse to answer client questions or provide false information.</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abuse or exploit clients by seeking financial, material, or sexual </a:t>
            </a:r>
            <a:r>
              <a:rPr lang="en-GB" sz="1600" b="1" err="1">
                <a:latin typeface="Arial" panose="020B0604020202020204" pitchFamily="34" charset="0"/>
                <a:ea typeface="Open Sans" panose="020B0606030504020204" pitchFamily="34" charset="0"/>
                <a:cs typeface="Arial" panose="020B0604020202020204" pitchFamily="34" charset="0"/>
              </a:rPr>
              <a:t>favors</a:t>
            </a:r>
            <a:r>
              <a:rPr lang="en-GB" sz="1600" b="1">
                <a:latin typeface="Arial" panose="020B0604020202020204" pitchFamily="34" charset="0"/>
                <a:ea typeface="Open Sans" panose="020B0606030504020204" pitchFamily="34" charset="0"/>
                <a:cs typeface="Arial" panose="020B0604020202020204" pitchFamily="34" charset="0"/>
              </a:rPr>
              <a:t>.</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commit fraud or corruption.</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Do not fail to report any cases if something feels wrong, even if you are not sure. It does not matter who is involved </a:t>
            </a:r>
            <a:r>
              <a:rPr lang="en-GB" sz="1600">
                <a:latin typeface="Arial" panose="020B0604020202020204" pitchFamily="34" charset="0"/>
                <a:ea typeface="Open Sans" panose="020B0606030504020204" pitchFamily="34" charset="0"/>
                <a:cs typeface="Arial" panose="020B0604020202020204" pitchFamily="34" charset="0"/>
              </a:rPr>
              <a:t>(your colleague or any humanitarian staff), </a:t>
            </a:r>
            <a:r>
              <a:rPr lang="en-GB" sz="1600" b="1" u="sng">
                <a:latin typeface="Arial" panose="020B0604020202020204" pitchFamily="34" charset="0"/>
                <a:ea typeface="Open Sans" panose="020B0606030504020204" pitchFamily="34" charset="0"/>
                <a:cs typeface="Arial" panose="020B0604020202020204" pitchFamily="34" charset="0"/>
              </a:rPr>
              <a:t>you always report</a:t>
            </a:r>
            <a:r>
              <a:rPr lang="en-GB" sz="1600">
                <a:latin typeface="Arial" panose="020B0604020202020204" pitchFamily="34" charset="0"/>
                <a:ea typeface="Open Sans" panose="020B0606030504020204" pitchFamily="34" charset="0"/>
                <a:cs typeface="Arial" panose="020B0604020202020204" pitchFamily="34" charset="0"/>
              </a:rPr>
              <a:t>.</a:t>
            </a:r>
          </a:p>
          <a:p>
            <a:pPr marL="285750" indent="-285750">
              <a:spcAft>
                <a:spcPts val="400"/>
              </a:spcAft>
              <a:buClr>
                <a:srgbClr val="FF0000"/>
              </a:buClr>
              <a:buSzPct val="120000"/>
              <a:buFont typeface="Arial" panose="020B0604020202020204" pitchFamily="34" charset="0"/>
              <a:buChar char="×"/>
            </a:pPr>
            <a:r>
              <a:rPr lang="en-GB" sz="1600">
                <a:latin typeface="Arial" panose="020B0604020202020204" pitchFamily="34" charset="0"/>
                <a:ea typeface="Open Sans" panose="020B0606030504020204" pitchFamily="34" charset="0"/>
                <a:cs typeface="Arial" panose="020B0604020202020204" pitchFamily="34" charset="0"/>
              </a:rPr>
              <a:t>Do not threaten retaliation against anyone who files a complaint or report.</a:t>
            </a:r>
          </a:p>
          <a:p>
            <a:pPr marL="285750" indent="-285750">
              <a:spcAft>
                <a:spcPts val="400"/>
              </a:spcAft>
              <a:buClr>
                <a:srgbClr val="FF0000"/>
              </a:buClr>
              <a:buSzPct val="120000"/>
              <a:buFont typeface="Arial" panose="020B0604020202020204" pitchFamily="34" charset="0"/>
              <a:buChar char="×"/>
            </a:pPr>
            <a:r>
              <a:rPr lang="en-GB" sz="1600" b="1">
                <a:latin typeface="Arial" panose="020B0604020202020204" pitchFamily="34" charset="0"/>
                <a:ea typeface="Open Sans" panose="020B0606030504020204" pitchFamily="34" charset="0"/>
                <a:cs typeface="Arial" panose="020B0604020202020204" pitchFamily="34" charset="0"/>
              </a:rPr>
              <a:t>Never disclose a customer’s personal data</a:t>
            </a:r>
            <a:r>
              <a:rPr lang="en-GB" sz="1600">
                <a:latin typeface="Arial" panose="020B0604020202020204" pitchFamily="34" charset="0"/>
                <a:ea typeface="Open Sans" panose="020B0606030504020204" pitchFamily="34" charset="0"/>
                <a:cs typeface="Arial" panose="020B0604020202020204" pitchFamily="34" charset="0"/>
              </a:rPr>
              <a:t> to unauthorized personnel, such as contact number and balance information.</a:t>
            </a:r>
          </a:p>
          <a:p>
            <a:pPr marL="285750" indent="-285750">
              <a:spcAft>
                <a:spcPts val="400"/>
              </a:spcAft>
              <a:buClr>
                <a:srgbClr val="002060"/>
              </a:buClr>
              <a:buFont typeface="Arial" panose="020B0604020202020204" pitchFamily="34" charset="0"/>
              <a:buChar char="•"/>
            </a:pPr>
            <a:endParaRPr lang="en-GB" sz="1600">
              <a:latin typeface="Arial" panose="020B0604020202020204" pitchFamily="34" charset="0"/>
              <a:ea typeface="Open Sans"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CA34519-B23F-E443-2D7B-C3A92C2D30BB}"/>
              </a:ext>
            </a:extLst>
          </p:cNvPr>
          <p:cNvSpPr txBox="1"/>
          <p:nvPr/>
        </p:nvSpPr>
        <p:spPr>
          <a:xfrm>
            <a:off x="8734636" y="548828"/>
            <a:ext cx="846222" cy="769441"/>
          </a:xfrm>
          <a:prstGeom prst="rect">
            <a:avLst/>
          </a:prstGeom>
          <a:noFill/>
        </p:spPr>
        <p:txBody>
          <a:bodyPr wrap="square">
            <a:spAutoFit/>
          </a:bodyPr>
          <a:lstStyle/>
          <a:p>
            <a:pPr algn="ctr"/>
            <a:r>
              <a:rPr lang="en-GB" sz="4400" b="1" i="0">
                <a:solidFill>
                  <a:srgbClr val="FF0000"/>
                </a:solidFill>
                <a:effectLst/>
                <a:latin typeface="Arial" panose="020B0604020202020204" pitchFamily="34" charset="0"/>
              </a:rPr>
              <a:t>x</a:t>
            </a:r>
            <a:endParaRPr lang="en-GB" sz="4400" b="1">
              <a:solidFill>
                <a:srgbClr val="FF0000"/>
              </a:solidFill>
            </a:endParaRPr>
          </a:p>
        </p:txBody>
      </p:sp>
    </p:spTree>
    <p:extLst>
      <p:ext uri="{BB962C8B-B14F-4D97-AF65-F5344CB8AC3E}">
        <p14:creationId xmlns:p14="http://schemas.microsoft.com/office/powerpoint/2010/main" val="11921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complaints!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2424418" y="1487484"/>
            <a:ext cx="7343162" cy="369332"/>
          </a:xfrm>
          <a:prstGeom prst="rect">
            <a:avLst/>
          </a:prstGeom>
          <a:noFill/>
        </p:spPr>
        <p:txBody>
          <a:bodyPr wrap="square">
            <a:spAutoFit/>
          </a:bodyPr>
          <a:lstStyle/>
          <a:p>
            <a:pPr algn="ctr"/>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IT A SENSITIVE COMPLAINT? CAN YOU SOLVE THE PROBLEM?</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972018" y="1991320"/>
            <a:ext cx="8130449" cy="3506099"/>
          </a:xfrm>
          <a:prstGeom prst="roundRect">
            <a:avLst/>
          </a:prstGeom>
          <a:solidFill>
            <a:srgbClr val="F0D8E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F6E0F1D-5EB0-1EE5-E1FE-4636954B43DC}"/>
              </a:ext>
            </a:extLst>
          </p:cNvPr>
          <p:cNvGrpSpPr/>
          <p:nvPr/>
        </p:nvGrpSpPr>
        <p:grpSpPr>
          <a:xfrm>
            <a:off x="2854761" y="2445842"/>
            <a:ext cx="1960765" cy="2556865"/>
            <a:chOff x="100737" y="4165157"/>
            <a:chExt cx="3081240" cy="4036760"/>
          </a:xfrm>
        </p:grpSpPr>
        <p:sp>
          <p:nvSpPr>
            <p:cNvPr id="3" name="Oval 2">
              <a:extLst>
                <a:ext uri="{FF2B5EF4-FFF2-40B4-BE49-F238E27FC236}">
                  <a16:creationId xmlns:a16="http://schemas.microsoft.com/office/drawing/2014/main" id="{9F02BC03-2BD2-00D3-C77B-43413656728F}"/>
                </a:ext>
              </a:extLst>
            </p:cNvPr>
            <p:cNvSpPr/>
            <p:nvPr/>
          </p:nvSpPr>
          <p:spPr bwMode="auto">
            <a:xfrm>
              <a:off x="871185" y="4165157"/>
              <a:ext cx="1635279" cy="1635279"/>
            </a:xfrm>
            <a:prstGeom prst="ellipse">
              <a:avLst/>
            </a:prstGeom>
            <a:blipFill>
              <a:blip r:embed="rId3"/>
              <a:stretch>
                <a:fillRect/>
              </a:stretch>
            </a:blipFill>
            <a:ln w="19050">
              <a:noFill/>
              <a:miter lim="800000"/>
              <a:headEnd/>
              <a:tailEnd/>
            </a:ln>
            <a:effectLst>
              <a:outerShdw blurRad="50800" dist="38100" dir="2700000" algn="tl" rotWithShape="0">
                <a:prstClr val="black">
                  <a:alpha val="40000"/>
                </a:prstClr>
              </a:outerShdw>
            </a:effectLst>
          </p:spPr>
          <p:txBody>
            <a:bodyPr lIns="90000" tIns="90000" bIns="90000"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050" b="1" i="0" u="none" strike="noStrike" kern="1200" cap="none" spc="0" normalizeH="0" baseline="0" noProof="0" err="1">
                <a:ln>
                  <a:noFill/>
                </a:ln>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D0B456F-D06C-CB9D-469E-A02B274A517C}"/>
                </a:ext>
              </a:extLst>
            </p:cNvPr>
            <p:cNvSpPr txBox="1"/>
            <p:nvPr/>
          </p:nvSpPr>
          <p:spPr>
            <a:xfrm>
              <a:off x="100737" y="5869522"/>
              <a:ext cx="3081240" cy="23323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 women approaches you about a </a:t>
              </a:r>
              <a:r>
                <a:rPr lang="en-US" b="1">
                  <a:latin typeface="Arial" panose="020B0604020202020204" pitchFamily="34" charset="0"/>
                  <a:cs typeface="Arial" panose="020B0604020202020204" pitchFamily="34" charset="0"/>
                </a:rPr>
                <a:t>blocked</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sim card/bank card/e-wallet</a:t>
              </a:r>
              <a:endParaRPr kumimoji="0" lang="en-US" b="0" i="0" u="none" strike="noStrike" kern="1200" cap="none" spc="0" normalizeH="0" baseline="0" noProof="0">
                <a:ln>
                  <a:noFill/>
                </a:ln>
                <a:effectLst/>
                <a:uLnTx/>
                <a:uFillTx/>
                <a:latin typeface="Arial" panose="020B0604020202020204" pitchFamily="34" charset="0"/>
                <a:ea typeface="Open Sans"/>
                <a:cs typeface="Arial" panose="020B0604020202020204" pitchFamily="34" charset="0"/>
              </a:endParaRPr>
            </a:p>
          </p:txBody>
        </p:sp>
      </p:grpSp>
      <p:sp>
        <p:nvSpPr>
          <p:cNvPr id="5" name="TextBox 4">
            <a:extLst>
              <a:ext uri="{FF2B5EF4-FFF2-40B4-BE49-F238E27FC236}">
                <a16:creationId xmlns:a16="http://schemas.microsoft.com/office/drawing/2014/main" id="{7C40D2C4-D4D4-4F43-8363-C488A146DF72}"/>
              </a:ext>
            </a:extLst>
          </p:cNvPr>
          <p:cNvSpPr txBox="1"/>
          <p:nvPr/>
        </p:nvSpPr>
        <p:spPr>
          <a:xfrm>
            <a:off x="7078902" y="3525791"/>
            <a:ext cx="224032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pitchFamily="34" charset="0"/>
                <a:cs typeface="Arial" panose="020B0604020202020204" pitchFamily="34" charset="0"/>
              </a:rPr>
              <a:t>People </a:t>
            </a:r>
            <a:r>
              <a:rPr lang="en-US">
                <a:latin typeface="Arial" panose="020B0604020202020204" pitchFamily="34" charset="0"/>
                <a:cs typeface="Arial" panose="020B0604020202020204" pitchFamily="34" charset="0"/>
              </a:rPr>
              <a:t>did</a:t>
            </a:r>
            <a:r>
              <a:rPr kumimoji="0" lang="en-US"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b="1" i="0" u="none" strike="noStrike" kern="1200" cap="none" spc="0" normalizeH="0" baseline="0" noProof="0">
                <a:ln>
                  <a:noFill/>
                </a:ln>
                <a:effectLst/>
                <a:uLnTx/>
                <a:uFillTx/>
                <a:latin typeface="Arial" panose="020B0604020202020204" pitchFamily="34" charset="0"/>
                <a:cs typeface="Arial" panose="020B0604020202020204" pitchFamily="34" charset="0"/>
              </a:rPr>
              <a:t>not receive the expected quality or quantity of </a:t>
            </a:r>
            <a:r>
              <a:rPr lang="en-US" b="1">
                <a:latin typeface="Arial" panose="020B0604020202020204" pitchFamily="34" charset="0"/>
                <a:cs typeface="Arial" panose="020B0604020202020204" pitchFamily="34" charset="0"/>
              </a:rPr>
              <a:t>the bank notes given</a:t>
            </a:r>
            <a:endParaRPr kumimoji="0" lang="en-US"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40CDD35-3D0F-B89A-F1C5-9A99E608178E}"/>
              </a:ext>
            </a:extLst>
          </p:cNvPr>
          <p:cNvPicPr>
            <a:picLocks noChangeAspect="1"/>
          </p:cNvPicPr>
          <p:nvPr/>
        </p:nvPicPr>
        <p:blipFill>
          <a:blip r:embed="rId4"/>
          <a:stretch>
            <a:fillRect/>
          </a:stretch>
        </p:blipFill>
        <p:spPr>
          <a:xfrm>
            <a:off x="7632881" y="2427568"/>
            <a:ext cx="1049991" cy="1046614"/>
          </a:xfrm>
          <a:prstGeom prst="ellipse">
            <a:avLst/>
          </a:prstGeom>
          <a:ln w="190500" cap="rnd">
            <a:noFill/>
            <a:prstDash val="solid"/>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3F07510B-E6E5-7FE9-5E5C-CFBD30407DFB}"/>
              </a:ext>
            </a:extLst>
          </p:cNvPr>
          <p:cNvPicPr>
            <a:picLocks noChangeAspect="1"/>
          </p:cNvPicPr>
          <p:nvPr/>
        </p:nvPicPr>
        <p:blipFill>
          <a:blip r:embed="rId5"/>
          <a:stretch>
            <a:fillRect/>
          </a:stretch>
        </p:blipFill>
        <p:spPr>
          <a:xfrm>
            <a:off x="3321536" y="2427568"/>
            <a:ext cx="1114751" cy="1040435"/>
          </a:xfrm>
          <a:prstGeom prst="ellipse">
            <a:avLst/>
          </a:prstGeom>
          <a:ln w="190500" cap="rnd">
            <a:noFill/>
            <a:prstDash val="solid"/>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829B7CAB-F931-1E20-E890-5996E77CE3DA}"/>
              </a:ext>
            </a:extLst>
          </p:cNvPr>
          <p:cNvSpPr txBox="1"/>
          <p:nvPr/>
        </p:nvSpPr>
        <p:spPr>
          <a:xfrm>
            <a:off x="8320252" y="2601798"/>
            <a:ext cx="177427" cy="646331"/>
          </a:xfrm>
          <a:prstGeom prst="rect">
            <a:avLst/>
          </a:prstGeom>
          <a:noFill/>
        </p:spPr>
        <p:txBody>
          <a:bodyPr wrap="square" rtlCol="0">
            <a:spAutoFit/>
          </a:bodyPr>
          <a:lstStyle/>
          <a:p>
            <a:r>
              <a:rPr lang="en-GB" sz="3600" b="1">
                <a:solidFill>
                  <a:srgbClr val="FF0000"/>
                </a:solidFill>
                <a:latin typeface="Arial" panose="020B0604020202020204" pitchFamily="34" charset="0"/>
                <a:cs typeface="Arial" panose="020B0604020202020204" pitchFamily="34" charset="0"/>
              </a:rPr>
              <a:t>x</a:t>
            </a:r>
          </a:p>
        </p:txBody>
      </p:sp>
      <p:grpSp>
        <p:nvGrpSpPr>
          <p:cNvPr id="15" name="Group 14">
            <a:extLst>
              <a:ext uri="{FF2B5EF4-FFF2-40B4-BE49-F238E27FC236}">
                <a16:creationId xmlns:a16="http://schemas.microsoft.com/office/drawing/2014/main" id="{23F977D3-A47C-CDBE-95D0-C063FB3BCD0B}"/>
              </a:ext>
            </a:extLst>
          </p:cNvPr>
          <p:cNvGrpSpPr/>
          <p:nvPr/>
        </p:nvGrpSpPr>
        <p:grpSpPr>
          <a:xfrm>
            <a:off x="4956257" y="2469454"/>
            <a:ext cx="2161970" cy="2557712"/>
            <a:chOff x="29058" y="4165157"/>
            <a:chExt cx="3397422" cy="4038099"/>
          </a:xfrm>
        </p:grpSpPr>
        <p:sp>
          <p:nvSpPr>
            <p:cNvPr id="16" name="Oval 15">
              <a:extLst>
                <a:ext uri="{FF2B5EF4-FFF2-40B4-BE49-F238E27FC236}">
                  <a16:creationId xmlns:a16="http://schemas.microsoft.com/office/drawing/2014/main" id="{C0A1A235-1969-7F95-595B-56571554CF2A}"/>
                </a:ext>
              </a:extLst>
            </p:cNvPr>
            <p:cNvSpPr/>
            <p:nvPr/>
          </p:nvSpPr>
          <p:spPr bwMode="auto">
            <a:xfrm>
              <a:off x="871185" y="4165157"/>
              <a:ext cx="1635279" cy="1635279"/>
            </a:xfrm>
            <a:prstGeom prst="ellipse">
              <a:avLst/>
            </a:prstGeom>
            <a:blipFill>
              <a:blip r:embed="rId6"/>
              <a:stretch>
                <a:fillRect/>
              </a:stretch>
            </a:blipFill>
            <a:ln w="19050">
              <a:noFill/>
              <a:miter lim="800000"/>
              <a:headEnd/>
              <a:tailEnd/>
            </a:ln>
          </p:spPr>
          <p:txBody>
            <a:bodyPr lIns="90000" tIns="90000" bIns="90000"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050" b="1"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F2820D6-21FB-5213-33A8-6CD03E5892B5}"/>
                </a:ext>
              </a:extLst>
            </p:cNvPr>
            <p:cNvSpPr txBox="1"/>
            <p:nvPr/>
          </p:nvSpPr>
          <p:spPr>
            <a:xfrm>
              <a:off x="29058" y="5870860"/>
              <a:ext cx="3397422" cy="23323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black"/>
                  </a:solidFill>
                  <a:latin typeface="Arial" panose="020B0604020202020204" pitchFamily="34" charset="0"/>
                  <a:cs typeface="Arial" panose="020B0604020202020204" pitchFamily="34" charset="0"/>
                </a:rPr>
                <a:t>Your colleague </a:t>
              </a: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intimidates and verbally abuses </a:t>
              </a:r>
              <a:r>
                <a:rPr kumimoji="0" lang="en-GB"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assistance recipients</a:t>
              </a:r>
              <a:endParaRPr kumimoji="0" lang="en-US"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F9C83017-BD33-F2F8-047B-D3D628614B7B}"/>
              </a:ext>
            </a:extLst>
          </p:cNvPr>
          <p:cNvPicPr>
            <a:picLocks noChangeAspect="1"/>
          </p:cNvPicPr>
          <p:nvPr/>
        </p:nvPicPr>
        <p:blipFill>
          <a:blip r:embed="rId7"/>
          <a:stretch>
            <a:fillRect/>
          </a:stretch>
        </p:blipFill>
        <p:spPr>
          <a:xfrm>
            <a:off x="5493796" y="2449751"/>
            <a:ext cx="1040620" cy="1065042"/>
          </a:xfrm>
          <a:prstGeom prst="ellipse">
            <a:avLst/>
          </a:prstGeom>
          <a:ln w="190500" cap="rnd">
            <a:noFill/>
            <a:prstDash val="soli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519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complaints!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972018" y="2002337"/>
            <a:ext cx="8130449" cy="3506099"/>
          </a:xfrm>
          <a:prstGeom prst="roundRect">
            <a:avLst/>
          </a:prstGeom>
          <a:solidFill>
            <a:srgbClr val="F0D8E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030492"/>
            <a:ext cx="7642412" cy="707886"/>
          </a:xfrm>
          <a:prstGeom prst="rect">
            <a:avLst/>
          </a:prstGeom>
          <a:noFill/>
        </p:spPr>
        <p:txBody>
          <a:bodyPr wrap="square">
            <a:spAutoFit/>
          </a:bodyPr>
          <a:lstStyle/>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 name="Oval 2">
            <a:extLst>
              <a:ext uri="{FF2B5EF4-FFF2-40B4-BE49-F238E27FC236}">
                <a16:creationId xmlns:a16="http://schemas.microsoft.com/office/drawing/2014/main" id="{9F02BC03-2BD2-00D3-C77B-43413656728F}"/>
              </a:ext>
            </a:extLst>
          </p:cNvPr>
          <p:cNvSpPr/>
          <p:nvPr/>
        </p:nvSpPr>
        <p:spPr bwMode="auto">
          <a:xfrm>
            <a:off x="3345040" y="2357706"/>
            <a:ext cx="1040619" cy="1035778"/>
          </a:xfrm>
          <a:prstGeom prst="ellipse">
            <a:avLst/>
          </a:prstGeom>
          <a:blipFill>
            <a:blip r:embed="rId3"/>
            <a:stretch>
              <a:fillRect/>
            </a:stretch>
          </a:blipFill>
          <a:ln w="19050">
            <a:noFill/>
            <a:miter lim="800000"/>
            <a:headEnd/>
            <a:tailEnd/>
          </a:ln>
          <a:effectLst>
            <a:outerShdw blurRad="50800" dist="38100" dir="2700000" algn="tl" rotWithShape="0">
              <a:prstClr val="black">
                <a:alpha val="40000"/>
              </a:prstClr>
            </a:outerShdw>
          </a:effectLst>
        </p:spPr>
        <p:txBody>
          <a:bodyPr lIns="90000" tIns="90000" bIns="90000"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050" b="1" i="0" u="none" strike="noStrike" kern="1200" cap="none" spc="0" normalizeH="0" baseline="0" noProof="0" err="1">
              <a:ln>
                <a:noFill/>
              </a:ln>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F07510B-E6E5-7FE9-5E5C-CFBD30407DFB}"/>
              </a:ext>
            </a:extLst>
          </p:cNvPr>
          <p:cNvPicPr>
            <a:picLocks noChangeAspect="1"/>
          </p:cNvPicPr>
          <p:nvPr/>
        </p:nvPicPr>
        <p:blipFill>
          <a:blip r:embed="rId4"/>
          <a:stretch>
            <a:fillRect/>
          </a:stretch>
        </p:blipFill>
        <p:spPr>
          <a:xfrm>
            <a:off x="3321536" y="2339432"/>
            <a:ext cx="1114751" cy="1040435"/>
          </a:xfrm>
          <a:prstGeom prst="ellipse">
            <a:avLst/>
          </a:prstGeom>
          <a:ln w="190500" cap="rnd">
            <a:noFill/>
            <a:prstDash val="solid"/>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08C19DE-CF13-24BA-7C77-A191294B80C8}"/>
              </a:ext>
            </a:extLst>
          </p:cNvPr>
          <p:cNvSpPr txBox="1"/>
          <p:nvPr/>
        </p:nvSpPr>
        <p:spPr>
          <a:xfrm>
            <a:off x="2850777" y="3463529"/>
            <a:ext cx="2023974" cy="1754326"/>
          </a:xfrm>
          <a:prstGeom prst="rect">
            <a:avLst/>
          </a:prstGeom>
          <a:noFill/>
        </p:spPr>
        <p:txBody>
          <a:bodyPr wrap="square">
            <a:spAutoFit/>
          </a:bodyPr>
          <a:lstStyle/>
          <a:p>
            <a:pPr algn="ctr" defTabSz="914400">
              <a:defRPr/>
            </a:pPr>
            <a:r>
              <a:rPr lang="en-US">
                <a:solidFill>
                  <a:prstClr val="black"/>
                </a:solidFill>
                <a:latin typeface="Arial" panose="020B0604020202020204" pitchFamily="34" charset="0"/>
                <a:cs typeface="Arial" panose="020B0604020202020204" pitchFamily="34" charset="0"/>
              </a:rPr>
              <a:t>You and your colleagues </a:t>
            </a:r>
            <a:r>
              <a:rPr lang="en-US" b="1">
                <a:solidFill>
                  <a:prstClr val="black"/>
                </a:solidFill>
                <a:latin typeface="Arial" panose="020B0604020202020204" pitchFamily="34" charset="0"/>
                <a:cs typeface="Arial" panose="020B0604020202020204" pitchFamily="34" charset="0"/>
              </a:rPr>
              <a:t>arrive late which means people receive their assistance late</a:t>
            </a:r>
            <a:endParaRPr lang="en-US">
              <a:solidFill>
                <a:prstClr val="black"/>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BB0B6E1-983E-D5C2-9CCA-DB244CCB1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8114" y="2341017"/>
            <a:ext cx="1075122" cy="1039700"/>
          </a:xfrm>
          <a:prstGeom prst="ellipse">
            <a:avLst/>
          </a:prstGeom>
          <a:ln w="190500" cap="rnd">
            <a:noFill/>
            <a:prstDash val="solid"/>
          </a:ln>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7EB9E04-55DB-67F2-212C-8E5DA9042A02}"/>
              </a:ext>
            </a:extLst>
          </p:cNvPr>
          <p:cNvSpPr txBox="1"/>
          <p:nvPr/>
        </p:nvSpPr>
        <p:spPr>
          <a:xfrm>
            <a:off x="1660909" y="5643737"/>
            <a:ext cx="9159728" cy="707886"/>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Remember: You </a:t>
            </a:r>
            <a:r>
              <a:rPr lang="en-GB" sz="2000" b="1" u="sng">
                <a:latin typeface="Arial" panose="020B0604020202020204" pitchFamily="34" charset="0"/>
                <a:cs typeface="Arial" panose="020B0604020202020204" pitchFamily="34" charset="0"/>
              </a:rPr>
              <a:t>always need to log/record the complaint</a:t>
            </a:r>
            <a:r>
              <a:rPr lang="en-GB" sz="2000">
                <a:latin typeface="Arial" panose="020B0604020202020204" pitchFamily="34" charset="0"/>
                <a:cs typeface="Arial" panose="020B0604020202020204" pitchFamily="34" charset="0"/>
              </a:rPr>
              <a:t>. If it is sensitive or not, is important when you need to decide </a:t>
            </a:r>
            <a:r>
              <a:rPr lang="en-GB" sz="2000" b="1" u="sng">
                <a:latin typeface="Arial" panose="020B0604020202020204" pitchFamily="34" charset="0"/>
                <a:cs typeface="Arial" panose="020B0604020202020204" pitchFamily="34" charset="0"/>
              </a:rPr>
              <a:t>where to escalate the complaint</a:t>
            </a:r>
            <a:r>
              <a:rPr lang="en-GB" sz="200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7470D40B-5BC2-1918-681F-CB6E9BA47CD0}"/>
              </a:ext>
            </a:extLst>
          </p:cNvPr>
          <p:cNvSpPr txBox="1"/>
          <p:nvPr/>
        </p:nvSpPr>
        <p:spPr>
          <a:xfrm>
            <a:off x="4910673" y="3463431"/>
            <a:ext cx="213230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Assistance meant for </a:t>
            </a: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child-headed households </a:t>
            </a: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is forcefully taken by </a:t>
            </a: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adults </a:t>
            </a: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the community</a:t>
            </a: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0A6FE7D-AD57-FFCD-DB56-FFD0DDA0E07E}"/>
              </a:ext>
            </a:extLst>
          </p:cNvPr>
          <p:cNvPicPr>
            <a:picLocks noChangeAspect="1"/>
          </p:cNvPicPr>
          <p:nvPr/>
        </p:nvPicPr>
        <p:blipFill>
          <a:blip r:embed="rId6"/>
          <a:stretch>
            <a:fillRect/>
          </a:stretch>
        </p:blipFill>
        <p:spPr>
          <a:xfrm>
            <a:off x="5499411" y="2341017"/>
            <a:ext cx="1151089" cy="1122414"/>
          </a:xfrm>
          <a:prstGeom prst="ellipse">
            <a:avLst/>
          </a:prstGeom>
          <a:ln w="190500" cap="rnd">
            <a:noFill/>
            <a:prstDash val="solid"/>
          </a:ln>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E53FECB4-7A52-B4E9-1530-53B048CA2D11}"/>
              </a:ext>
            </a:extLst>
          </p:cNvPr>
          <p:cNvSpPr txBox="1"/>
          <p:nvPr/>
        </p:nvSpPr>
        <p:spPr>
          <a:xfrm>
            <a:off x="7044627" y="3468832"/>
            <a:ext cx="2584115"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Arial" panose="020B0604020202020204" pitchFamily="34" charset="0"/>
                <a:cs typeface="Arial" panose="020B0604020202020204" pitchFamily="34" charset="0"/>
              </a:rPr>
              <a:t>A </a:t>
            </a:r>
            <a:r>
              <a:rPr kumimoji="0" lang="en-GB"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community member </a:t>
            </a: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reports to you that a NGO staff member requested sexual </a:t>
            </a:r>
            <a:r>
              <a:rPr kumimoji="0" lang="en-GB"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favors</a:t>
            </a: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in exchange for providing assistance</a:t>
            </a:r>
            <a:endParaRPr kumimoji="0" lang="en-US"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p:txBody>
      </p:sp>
      <p:pic>
        <p:nvPicPr>
          <p:cNvPr id="29" name="Picture 28">
            <a:extLst>
              <a:ext uri="{FF2B5EF4-FFF2-40B4-BE49-F238E27FC236}">
                <a16:creationId xmlns:a16="http://schemas.microsoft.com/office/drawing/2014/main" id="{38125B50-465B-8E52-25BF-6DD26A643A58}"/>
              </a:ext>
            </a:extLst>
          </p:cNvPr>
          <p:cNvPicPr>
            <a:picLocks noChangeAspect="1"/>
          </p:cNvPicPr>
          <p:nvPr/>
        </p:nvPicPr>
        <p:blipFill>
          <a:blip r:embed="rId7"/>
          <a:stretch>
            <a:fillRect/>
          </a:stretch>
        </p:blipFill>
        <p:spPr>
          <a:xfrm>
            <a:off x="7746675" y="2341017"/>
            <a:ext cx="1070192" cy="1078090"/>
          </a:xfrm>
          <a:prstGeom prst="ellipse">
            <a:avLst/>
          </a:prstGeom>
          <a:ln w="190500" cap="rnd">
            <a:noFill/>
            <a:prstDash val="solid"/>
          </a:ln>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B912E1FA-A6B4-7A50-5E0C-C3386E5CFA79}"/>
              </a:ext>
            </a:extLst>
          </p:cNvPr>
          <p:cNvSpPr txBox="1"/>
          <p:nvPr/>
        </p:nvSpPr>
        <p:spPr>
          <a:xfrm>
            <a:off x="2402384" y="1487484"/>
            <a:ext cx="7343162" cy="369332"/>
          </a:xfrm>
          <a:prstGeom prst="rect">
            <a:avLst/>
          </a:prstGeom>
          <a:noFill/>
        </p:spPr>
        <p:txBody>
          <a:bodyPr wrap="square">
            <a:spAutoFit/>
          </a:bodyPr>
          <a:lstStyle/>
          <a:p>
            <a:pPr algn="ctr"/>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IT A SENSITIVE COMPLAINT? CAN YOU SOLVE THE PROBLEM?</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92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GB"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Should you respond or refer?</a:t>
            </a:r>
          </a:p>
        </p:txBody>
      </p:sp>
      <p:sp>
        <p:nvSpPr>
          <p:cNvPr id="8" name="Rectangle 7">
            <a:extLst>
              <a:ext uri="{FF2B5EF4-FFF2-40B4-BE49-F238E27FC236}">
                <a16:creationId xmlns:a16="http://schemas.microsoft.com/office/drawing/2014/main" id="{9BC213C0-695F-D9CC-42DB-7C0ED7EE10DA}"/>
              </a:ext>
            </a:extLst>
          </p:cNvPr>
          <p:cNvSpPr/>
          <p:nvPr/>
        </p:nvSpPr>
        <p:spPr>
          <a:xfrm>
            <a:off x="850232" y="1786454"/>
            <a:ext cx="8999621" cy="388266"/>
          </a:xfrm>
          <a:prstGeom prst="rect">
            <a:avLst/>
          </a:prstGeom>
          <a:solidFill>
            <a:srgbClr val="F0D8EA"/>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b="1">
                <a:solidFill>
                  <a:schemeClr val="tx1"/>
                </a:solidFill>
                <a:latin typeface="Arial" panose="020B0604020202020204" pitchFamily="34" charset="0"/>
                <a:cs typeface="Arial" panose="020B0604020202020204" pitchFamily="34" charset="0"/>
              </a:rPr>
              <a:t>A client approaches you with a complaint</a:t>
            </a:r>
          </a:p>
        </p:txBody>
      </p:sp>
      <p:sp>
        <p:nvSpPr>
          <p:cNvPr id="10" name="Rectangle 9">
            <a:extLst>
              <a:ext uri="{FF2B5EF4-FFF2-40B4-BE49-F238E27FC236}">
                <a16:creationId xmlns:a16="http://schemas.microsoft.com/office/drawing/2014/main" id="{1677795F-B1BE-DE95-BB19-F029A5C56363}"/>
              </a:ext>
            </a:extLst>
          </p:cNvPr>
          <p:cNvSpPr/>
          <p:nvPr/>
        </p:nvSpPr>
        <p:spPr>
          <a:xfrm>
            <a:off x="8245644" y="2868668"/>
            <a:ext cx="3240504" cy="1532876"/>
          </a:xfrm>
          <a:prstGeom prst="rect">
            <a:avLst/>
          </a:prstGeom>
          <a:solidFill>
            <a:srgbClr val="950158"/>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b="1">
                <a:latin typeface="Arial" panose="020B0604020202020204" pitchFamily="34" charset="0"/>
                <a:cs typeface="Arial" panose="020B0604020202020204" pitchFamily="34" charset="0"/>
              </a:rPr>
              <a:t>Sensitive complaint </a:t>
            </a:r>
            <a:r>
              <a:rPr lang="en-GB">
                <a:latin typeface="Arial" panose="020B0604020202020204" pitchFamily="34" charset="0"/>
                <a:cs typeface="Arial" panose="020B0604020202020204" pitchFamily="34" charset="0"/>
              </a:rPr>
              <a:t>e.g. fraud or corruption, someone is in danger, is being exploited or abused (incl. sexually), children are at risk of harm</a:t>
            </a:r>
          </a:p>
        </p:txBody>
      </p:sp>
      <p:sp>
        <p:nvSpPr>
          <p:cNvPr id="12" name="Rectangle 11">
            <a:extLst>
              <a:ext uri="{FF2B5EF4-FFF2-40B4-BE49-F238E27FC236}">
                <a16:creationId xmlns:a16="http://schemas.microsoft.com/office/drawing/2014/main" id="{58F99A61-43E0-D8D6-CF26-1359FF907147}"/>
              </a:ext>
            </a:extLst>
          </p:cNvPr>
          <p:cNvSpPr/>
          <p:nvPr/>
        </p:nvSpPr>
        <p:spPr>
          <a:xfrm>
            <a:off x="850232" y="2867871"/>
            <a:ext cx="3256787" cy="1524025"/>
          </a:xfrm>
          <a:prstGeom prst="rect">
            <a:avLst/>
          </a:prstGeom>
          <a:solidFill>
            <a:srgbClr val="D4CEB4"/>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b="1">
                <a:solidFill>
                  <a:schemeClr val="tx1"/>
                </a:solidFill>
                <a:latin typeface="Arial" panose="020B0604020202020204" pitchFamily="34" charset="0"/>
                <a:cs typeface="Arial" panose="020B0604020202020204" pitchFamily="34" charset="0"/>
              </a:rPr>
              <a:t>Technical Issue - </a:t>
            </a:r>
            <a:r>
              <a:rPr lang="en-GB" i="1">
                <a:solidFill>
                  <a:schemeClr val="tx1"/>
                </a:solidFill>
                <a:latin typeface="Arial" panose="020B0604020202020204" pitchFamily="34" charset="0"/>
                <a:cs typeface="Arial" panose="020B0604020202020204" pitchFamily="34" charset="0"/>
              </a:rPr>
              <a:t>e.g. forgotten passwords/PINs, broken/lost SIM cards or bank cards, technical failures etc.</a:t>
            </a:r>
          </a:p>
        </p:txBody>
      </p:sp>
      <p:sp>
        <p:nvSpPr>
          <p:cNvPr id="13" name="Rectangle 12">
            <a:extLst>
              <a:ext uri="{FF2B5EF4-FFF2-40B4-BE49-F238E27FC236}">
                <a16:creationId xmlns:a16="http://schemas.microsoft.com/office/drawing/2014/main" id="{D5F8C5DB-86EC-FA47-843C-5207EB2111EC}"/>
              </a:ext>
            </a:extLst>
          </p:cNvPr>
          <p:cNvSpPr/>
          <p:nvPr/>
        </p:nvSpPr>
        <p:spPr>
          <a:xfrm>
            <a:off x="4185449" y="2859020"/>
            <a:ext cx="3901148" cy="1532876"/>
          </a:xfrm>
          <a:prstGeom prst="rect">
            <a:avLst/>
          </a:prstGeom>
          <a:solidFill>
            <a:srgbClr val="F0D8EA"/>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b="1">
                <a:solidFill>
                  <a:schemeClr val="tx1"/>
                </a:solidFill>
                <a:latin typeface="Arial" panose="020B0604020202020204" pitchFamily="34" charset="0"/>
                <a:cs typeface="Arial" panose="020B0604020202020204" pitchFamily="34" charset="0"/>
              </a:rPr>
              <a:t>Other issue </a:t>
            </a:r>
            <a:r>
              <a:rPr lang="en-GB">
                <a:solidFill>
                  <a:schemeClr val="tx1"/>
                </a:solidFill>
                <a:latin typeface="Arial" panose="020B0604020202020204" pitchFamily="34" charset="0"/>
                <a:cs typeface="Arial" panose="020B0604020202020204" pitchFamily="34" charset="0"/>
              </a:rPr>
              <a:t>e.g. issues when receiving/spending money; didn’t receive correct amount; delays; infrastructure breakdown; charging of phones etc.</a:t>
            </a:r>
          </a:p>
        </p:txBody>
      </p:sp>
      <p:sp>
        <p:nvSpPr>
          <p:cNvPr id="16" name="Isosceles Triangle 15">
            <a:extLst>
              <a:ext uri="{FF2B5EF4-FFF2-40B4-BE49-F238E27FC236}">
                <a16:creationId xmlns:a16="http://schemas.microsoft.com/office/drawing/2014/main" id="{9D6B09DF-DF93-164B-4555-2D23C16D838C}"/>
              </a:ext>
            </a:extLst>
          </p:cNvPr>
          <p:cNvSpPr/>
          <p:nvPr/>
        </p:nvSpPr>
        <p:spPr>
          <a:xfrm rot="10800000">
            <a:off x="1866695" y="2400645"/>
            <a:ext cx="1223859" cy="388265"/>
          </a:xfrm>
          <a:prstGeom prst="triangle">
            <a:avLst/>
          </a:prstGeom>
          <a:solidFill>
            <a:srgbClr val="E4E1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1F9BA59-6F67-DF33-476C-92F8CA3355C6}"/>
              </a:ext>
            </a:extLst>
          </p:cNvPr>
          <p:cNvSpPr txBox="1"/>
          <p:nvPr/>
        </p:nvSpPr>
        <p:spPr>
          <a:xfrm>
            <a:off x="1225292" y="4923215"/>
            <a:ext cx="2881727" cy="646331"/>
          </a:xfrm>
          <a:prstGeom prst="rect">
            <a:avLst/>
          </a:prstGeom>
          <a:noFill/>
        </p:spPr>
        <p:txBody>
          <a:bodyPr wrap="square" rtlCol="0">
            <a:spAutoFit/>
          </a:bodyPr>
          <a:lstStyle/>
          <a:p>
            <a:r>
              <a:rPr lang="en-GB" b="1" i="1">
                <a:solidFill>
                  <a:schemeClr val="accent4">
                    <a:lumMod val="50000"/>
                  </a:schemeClr>
                </a:solidFill>
                <a:latin typeface="Arial" panose="020B0604020202020204" pitchFamily="34" charset="0"/>
                <a:cs typeface="Arial" panose="020B0604020202020204" pitchFamily="34" charset="0"/>
              </a:rPr>
              <a:t>RESPOND &amp; SOLVE THE PROBLEM</a:t>
            </a:r>
          </a:p>
        </p:txBody>
      </p:sp>
      <p:pic>
        <p:nvPicPr>
          <p:cNvPr id="26" name="Picture 25">
            <a:extLst>
              <a:ext uri="{FF2B5EF4-FFF2-40B4-BE49-F238E27FC236}">
                <a16:creationId xmlns:a16="http://schemas.microsoft.com/office/drawing/2014/main" id="{5D76BE10-D77A-F522-8EF7-6EF0E7C710B6}"/>
              </a:ext>
            </a:extLst>
          </p:cNvPr>
          <p:cNvPicPr preferRelativeResize="0">
            <a:picLocks/>
          </p:cNvPicPr>
          <p:nvPr/>
        </p:nvPicPr>
        <p:blipFill>
          <a:blip r:embed="rId2"/>
          <a:stretch>
            <a:fillRect/>
          </a:stretch>
        </p:blipFill>
        <p:spPr>
          <a:xfrm>
            <a:off x="9637408" y="665660"/>
            <a:ext cx="2077200" cy="2077200"/>
          </a:xfrm>
          <a:prstGeom prst="ellipse">
            <a:avLst/>
          </a:prstGeom>
          <a:ln w="190500" cap="rnd">
            <a:noFill/>
            <a:prstDash val="solid"/>
          </a:ln>
          <a:effectLst/>
        </p:spPr>
      </p:pic>
      <p:sp>
        <p:nvSpPr>
          <p:cNvPr id="27" name="Isosceles Triangle 26">
            <a:extLst>
              <a:ext uri="{FF2B5EF4-FFF2-40B4-BE49-F238E27FC236}">
                <a16:creationId xmlns:a16="http://schemas.microsoft.com/office/drawing/2014/main" id="{49CD7224-3218-1F49-5C21-1DD47CB5D9C1}"/>
              </a:ext>
            </a:extLst>
          </p:cNvPr>
          <p:cNvSpPr/>
          <p:nvPr/>
        </p:nvSpPr>
        <p:spPr>
          <a:xfrm rot="10800000">
            <a:off x="1866694" y="4502600"/>
            <a:ext cx="1223859" cy="388265"/>
          </a:xfrm>
          <a:prstGeom prst="triangle">
            <a:avLst/>
          </a:prstGeom>
          <a:solidFill>
            <a:srgbClr val="E4E1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6E16049-7CFD-4258-0B49-CCC407268099}"/>
              </a:ext>
            </a:extLst>
          </p:cNvPr>
          <p:cNvSpPr/>
          <p:nvPr/>
        </p:nvSpPr>
        <p:spPr>
          <a:xfrm rot="10800000">
            <a:off x="5524093" y="2400646"/>
            <a:ext cx="1223859" cy="388265"/>
          </a:xfrm>
          <a:prstGeom prst="triangle">
            <a:avLst/>
          </a:prstGeom>
          <a:solidFill>
            <a:srgbClr val="F0D8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4F4F3762-DA74-590C-F0EF-76299B6C97DD}"/>
              </a:ext>
            </a:extLst>
          </p:cNvPr>
          <p:cNvSpPr/>
          <p:nvPr/>
        </p:nvSpPr>
        <p:spPr>
          <a:xfrm rot="10800000">
            <a:off x="5484070" y="4502600"/>
            <a:ext cx="1223859" cy="388265"/>
          </a:xfrm>
          <a:prstGeom prst="triangle">
            <a:avLst/>
          </a:prstGeom>
          <a:solidFill>
            <a:srgbClr val="F0D8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BAAB1384-CAC7-A1A1-69CB-FD8B627D39AF}"/>
              </a:ext>
            </a:extLst>
          </p:cNvPr>
          <p:cNvSpPr txBox="1"/>
          <p:nvPr/>
        </p:nvSpPr>
        <p:spPr>
          <a:xfrm>
            <a:off x="4185449" y="4923215"/>
            <a:ext cx="8006551" cy="369332"/>
          </a:xfrm>
          <a:prstGeom prst="rect">
            <a:avLst/>
          </a:prstGeom>
          <a:noFill/>
        </p:spPr>
        <p:txBody>
          <a:bodyPr wrap="square" rtlCol="0">
            <a:spAutoFit/>
          </a:bodyPr>
          <a:lstStyle/>
          <a:p>
            <a:r>
              <a:rPr lang="en-GB" b="1" i="1">
                <a:solidFill>
                  <a:srgbClr val="950158"/>
                </a:solidFill>
                <a:latin typeface="Arial" panose="020B0604020202020204" pitchFamily="34" charset="0"/>
                <a:cs typeface="Arial" panose="020B0604020202020204" pitchFamily="34" charset="0"/>
              </a:rPr>
              <a:t>REFER THE ISSUE TO A SPECIALIST WHO CAN HELP BETTER</a:t>
            </a:r>
          </a:p>
        </p:txBody>
      </p:sp>
      <p:sp>
        <p:nvSpPr>
          <p:cNvPr id="31" name="Isosceles Triangle 30">
            <a:extLst>
              <a:ext uri="{FF2B5EF4-FFF2-40B4-BE49-F238E27FC236}">
                <a16:creationId xmlns:a16="http://schemas.microsoft.com/office/drawing/2014/main" id="{D5D059F0-1B27-9C15-FD81-C651E36DB1B2}"/>
              </a:ext>
            </a:extLst>
          </p:cNvPr>
          <p:cNvSpPr/>
          <p:nvPr/>
        </p:nvSpPr>
        <p:spPr>
          <a:xfrm rot="10800000">
            <a:off x="9253966" y="4509572"/>
            <a:ext cx="1223859" cy="388265"/>
          </a:xfrm>
          <a:prstGeom prst="triangle">
            <a:avLst/>
          </a:prstGeom>
          <a:solidFill>
            <a:srgbClr val="F0D8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C3CFCF4-E2FE-81FA-6F7D-B8A355F7A66A}"/>
              </a:ext>
            </a:extLst>
          </p:cNvPr>
          <p:cNvSpPr txBox="1"/>
          <p:nvPr/>
        </p:nvSpPr>
        <p:spPr>
          <a:xfrm>
            <a:off x="1866693" y="5808477"/>
            <a:ext cx="9159728" cy="707886"/>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Remember: </a:t>
            </a:r>
            <a:r>
              <a:rPr lang="en-GB" sz="2000" b="1" u="sng">
                <a:latin typeface="Arial" panose="020B0604020202020204" pitchFamily="34" charset="0"/>
                <a:cs typeface="Arial" panose="020B0604020202020204" pitchFamily="34" charset="0"/>
              </a:rPr>
              <a:t>If you are unsure if the issue is sensitive, always refer</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rather than try and solve an issue. </a:t>
            </a:r>
            <a:r>
              <a:rPr lang="en-GB" sz="2000" b="1" u="sng">
                <a:latin typeface="Arial" panose="020B0604020202020204" pitchFamily="34" charset="0"/>
                <a:cs typeface="Arial" panose="020B0604020202020204" pitchFamily="34" charset="0"/>
              </a:rPr>
              <a:t>You may cause more harm by asking questions</a:t>
            </a:r>
            <a:r>
              <a:rPr lang="en-GB"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8561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pPr algn="ctr"/>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WHAT DO YOU DO? CAN YOU HELP HER?</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030492"/>
            <a:ext cx="7642412" cy="1631216"/>
          </a:xfrm>
          <a:prstGeom prst="rect">
            <a:avLst/>
          </a:prstGeom>
          <a:noFill/>
        </p:spPr>
        <p:txBody>
          <a:bodyPr wrap="square">
            <a:spAutoFit/>
          </a:bodyPr>
          <a:lstStyle/>
          <a:p>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The elderly lady from before comes to see you again. After patiently listening to her, she manages to explain to you that she has forgotten her PIN/password and cannot unlock her account.</a:t>
            </a:r>
          </a:p>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1458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646331"/>
          </a:xfrm>
          <a:prstGeom prst="rect">
            <a:avLst/>
          </a:prstGeom>
          <a:noFill/>
        </p:spPr>
        <p:txBody>
          <a:bodyPr wrap="square">
            <a:spAutoFit/>
          </a:bodyPr>
          <a:lstStyle/>
          <a:p>
            <a:pPr algn="ctr"/>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WHAT DO YOU DO? SHOULD YOU GO ASK HER FOR DETAILS?</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030492"/>
            <a:ext cx="7642412" cy="2246769"/>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You are working on a cash transfer today in a refugee camp. Y</a:t>
            </a:r>
            <a:r>
              <a:rPr lang="en-GB" sz="2000" err="1">
                <a:solidFill>
                  <a:schemeClr val="bg1"/>
                </a:solidFill>
                <a:latin typeface="Arial" panose="020B0604020202020204" pitchFamily="34" charset="0"/>
                <a:ea typeface="Open Sans" panose="020B0606030504020204" pitchFamily="34" charset="0"/>
                <a:cs typeface="Arial" panose="020B0604020202020204" pitchFamily="34" charset="0"/>
              </a:rPr>
              <a:t>ou</a:t>
            </a:r>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 hear a young women say:</a:t>
            </a:r>
          </a:p>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GB" sz="2000" i="1">
                <a:solidFill>
                  <a:schemeClr val="bg1"/>
                </a:solidFill>
                <a:latin typeface="Arial" panose="020B0604020202020204" pitchFamily="34" charset="0"/>
                <a:ea typeface="Open Sans" panose="020B0606030504020204" pitchFamily="34" charset="0"/>
                <a:cs typeface="Arial" panose="020B0604020202020204" pitchFamily="34" charset="0"/>
              </a:rPr>
              <a:t>“This place is not a safe space for me. I have witnessed how some of the NGO workers treat us, especially young women, and it is unacceptable and insulting. Something should be done about this..”</a:t>
            </a:r>
          </a:p>
        </p:txBody>
      </p:sp>
    </p:spTree>
    <p:extLst>
      <p:ext uri="{BB962C8B-B14F-4D97-AF65-F5344CB8AC3E}">
        <p14:creationId xmlns:p14="http://schemas.microsoft.com/office/powerpoint/2010/main" val="324555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646331"/>
          </a:xfrm>
          <a:prstGeom prst="rect">
            <a:avLst/>
          </a:prstGeom>
          <a:noFill/>
        </p:spPr>
        <p:txBody>
          <a:bodyPr wrap="square">
            <a:spAutoFit/>
          </a:bodyPr>
          <a:lstStyle/>
          <a:p>
            <a:pPr algn="ctr"/>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WHAT DO YOU DO? SHOULD YOU ASK SOME OF YOUR COLLEAGUES IF IT IS TRUE?</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155921" y="2030492"/>
            <a:ext cx="7642412" cy="1938992"/>
          </a:xfrm>
          <a:prstGeom prst="rect">
            <a:avLst/>
          </a:prstGeom>
          <a:noFill/>
        </p:spPr>
        <p:txBody>
          <a:bodyPr wrap="square">
            <a:spAutoFit/>
          </a:bodyPr>
          <a:lstStyle/>
          <a:p>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A man comes and shouts at you. It is hard to understand him because he is very upset. </a:t>
            </a:r>
          </a:p>
          <a:p>
            <a:endParaRPr lang="en-GB"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You understand that one of your colleagues or a humanitarian partner demanded sexual </a:t>
            </a:r>
            <a:r>
              <a:rPr lang="en-GB" sz="2000" err="1">
                <a:solidFill>
                  <a:schemeClr val="bg1"/>
                </a:solidFill>
                <a:latin typeface="Arial" panose="020B0604020202020204" pitchFamily="34" charset="0"/>
                <a:ea typeface="Open Sans" panose="020B0606030504020204" pitchFamily="34" charset="0"/>
                <a:cs typeface="Arial" panose="020B0604020202020204" pitchFamily="34" charset="0"/>
              </a:rPr>
              <a:t>favors</a:t>
            </a:r>
            <a:r>
              <a:rPr lang="en-GB" sz="2000">
                <a:solidFill>
                  <a:schemeClr val="bg1"/>
                </a:solidFill>
                <a:latin typeface="Arial" panose="020B0604020202020204" pitchFamily="34" charset="0"/>
                <a:ea typeface="Open Sans" panose="020B0606030504020204" pitchFamily="34" charset="0"/>
                <a:cs typeface="Arial" panose="020B0604020202020204" pitchFamily="34" charset="0"/>
              </a:rPr>
              <a:t> from their daughter in exchange for receiving more money.</a:t>
            </a:r>
          </a:p>
        </p:txBody>
      </p:sp>
    </p:spTree>
    <p:extLst>
      <p:ext uri="{BB962C8B-B14F-4D97-AF65-F5344CB8AC3E}">
        <p14:creationId xmlns:p14="http://schemas.microsoft.com/office/powerpoint/2010/main" val="13259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GB"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If you see something unusual, report it!</a:t>
            </a:r>
          </a:p>
        </p:txBody>
      </p:sp>
      <p:sp>
        <p:nvSpPr>
          <p:cNvPr id="3" name="Rectangle 2">
            <a:extLst>
              <a:ext uri="{FF2B5EF4-FFF2-40B4-BE49-F238E27FC236}">
                <a16:creationId xmlns:a16="http://schemas.microsoft.com/office/drawing/2014/main" id="{68887AEB-6461-E94F-1E46-7F83D2FD71F5}"/>
              </a:ext>
            </a:extLst>
          </p:cNvPr>
          <p:cNvSpPr/>
          <p:nvPr/>
        </p:nvSpPr>
        <p:spPr>
          <a:xfrm>
            <a:off x="971656" y="3057800"/>
            <a:ext cx="10686944" cy="3492000"/>
          </a:xfrm>
          <a:prstGeom prst="rect">
            <a:avLst/>
          </a:prstGeom>
          <a:noFill/>
          <a:ln w="28575">
            <a:solidFill>
              <a:srgbClr val="950158"/>
            </a:solidFill>
            <a:prstDash val="dash"/>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ts val="600"/>
              </a:spcAft>
              <a:buSzPct val="130000"/>
            </a:pPr>
            <a:endParaRPr lang="en-GB" sz="1200" b="1" i="1">
              <a:solidFill>
                <a:srgbClr val="950158"/>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i="1">
              <a:solidFill>
                <a:srgbClr val="950158"/>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i="1">
              <a:solidFill>
                <a:srgbClr val="950158"/>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i="1">
              <a:solidFill>
                <a:srgbClr val="950158"/>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i="1">
              <a:solidFill>
                <a:srgbClr val="950158"/>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000" i="1">
              <a:solidFill>
                <a:srgbClr val="002060"/>
              </a:solidFill>
              <a:latin typeface="Arial" panose="020B0604020202020204" pitchFamily="34" charset="0"/>
              <a:ea typeface="Open Sans" panose="020B0606030504020204" pitchFamily="34" charset="0"/>
              <a:cs typeface="Arial" panose="020B0604020202020204" pitchFamily="34" charset="0"/>
            </a:endParaRPr>
          </a:p>
          <a:p>
            <a:pPr defTabSz="914400" eaLnBrk="0" fontAlgn="base" hangingPunct="0">
              <a:spcBef>
                <a:spcPct val="0"/>
              </a:spcBef>
              <a:spcAft>
                <a:spcPts val="600"/>
              </a:spcAft>
              <a:buSzPct val="130000"/>
            </a:pPr>
            <a:endParaRPr lang="en-GB" sz="100" b="1">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endPar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defTabSz="914400" eaLnBrk="0" fontAlgn="base" hangingPunct="0">
              <a:spcBef>
                <a:spcPct val="0"/>
              </a:spcBef>
              <a:spcAft>
                <a:spcPts val="600"/>
              </a:spcAft>
              <a:buSzPct val="130000"/>
            </a:pPr>
            <a:r>
              <a:rPr lang="en-GB" sz="1200" b="1">
                <a:solidFill>
                  <a:srgbClr val="0070C0"/>
                </a:solidFill>
                <a:latin typeface="Open Sans" panose="020B0606030504020204" pitchFamily="34" charset="0"/>
                <a:ea typeface="Open Sans" panose="020B0606030504020204" pitchFamily="34" charset="0"/>
                <a:cs typeface="Open Sans" panose="020B0606030504020204" pitchFamily="34" charset="0"/>
              </a:rPr>
              <a:t> </a:t>
            </a:r>
          </a:p>
          <a:p>
            <a:pPr defTabSz="914400" eaLnBrk="0" fontAlgn="base" hangingPunct="0">
              <a:spcBef>
                <a:spcPct val="0"/>
              </a:spcBef>
              <a:spcAft>
                <a:spcPts val="600"/>
              </a:spcAft>
              <a:buSzPct val="130000"/>
            </a:pPr>
            <a:endParaRPr lang="en-GB" sz="2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4B61AE4-5114-E163-D090-7894E22558D1}"/>
              </a:ext>
            </a:extLst>
          </p:cNvPr>
          <p:cNvSpPr/>
          <p:nvPr/>
        </p:nvSpPr>
        <p:spPr>
          <a:xfrm>
            <a:off x="1137138" y="3240323"/>
            <a:ext cx="3420213" cy="365451"/>
          </a:xfrm>
          <a:prstGeom prst="rect">
            <a:avLst/>
          </a:prstGeom>
          <a:solidFill>
            <a:srgbClr val="950158"/>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600" b="1">
                <a:latin typeface="Arial" panose="020B0604020202020204" pitchFamily="34" charset="0"/>
                <a:cs typeface="Arial" panose="020B0604020202020204" pitchFamily="34" charset="0"/>
              </a:rPr>
              <a:t>Advanced technical help</a:t>
            </a:r>
          </a:p>
        </p:txBody>
      </p:sp>
      <p:sp>
        <p:nvSpPr>
          <p:cNvPr id="6" name="Rectangle 5">
            <a:extLst>
              <a:ext uri="{FF2B5EF4-FFF2-40B4-BE49-F238E27FC236}">
                <a16:creationId xmlns:a16="http://schemas.microsoft.com/office/drawing/2014/main" id="{B9FAD1F6-3720-476A-860D-D9B85D30591E}"/>
              </a:ext>
            </a:extLst>
          </p:cNvPr>
          <p:cNvSpPr/>
          <p:nvPr/>
        </p:nvSpPr>
        <p:spPr>
          <a:xfrm>
            <a:off x="4654482" y="3231783"/>
            <a:ext cx="3420213" cy="394429"/>
          </a:xfrm>
          <a:prstGeom prst="rect">
            <a:avLst/>
          </a:prstGeom>
          <a:solidFill>
            <a:srgbClr val="950158"/>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600" b="1">
                <a:latin typeface="Arial" panose="020B0604020202020204" pitchFamily="34" charset="0"/>
                <a:cs typeface="Arial" panose="020B0604020202020204" pitchFamily="34" charset="0"/>
              </a:rPr>
              <a:t>Issues with the project </a:t>
            </a:r>
          </a:p>
        </p:txBody>
      </p:sp>
      <p:sp>
        <p:nvSpPr>
          <p:cNvPr id="7" name="Rectangle 6">
            <a:extLst>
              <a:ext uri="{FF2B5EF4-FFF2-40B4-BE49-F238E27FC236}">
                <a16:creationId xmlns:a16="http://schemas.microsoft.com/office/drawing/2014/main" id="{57FA5FC5-41DE-C959-99DA-3DD5A32E7B56}"/>
              </a:ext>
            </a:extLst>
          </p:cNvPr>
          <p:cNvSpPr/>
          <p:nvPr/>
        </p:nvSpPr>
        <p:spPr>
          <a:xfrm>
            <a:off x="8148586" y="3231785"/>
            <a:ext cx="3398364" cy="394429"/>
          </a:xfrm>
          <a:prstGeom prst="rect">
            <a:avLst/>
          </a:prstGeom>
          <a:solidFill>
            <a:srgbClr val="950158"/>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600" b="1">
                <a:latin typeface="Arial" panose="020B0604020202020204" pitchFamily="34" charset="0"/>
                <a:cs typeface="Arial" panose="020B0604020202020204" pitchFamily="34" charset="0"/>
              </a:rPr>
              <a:t>Someone is in danger</a:t>
            </a:r>
          </a:p>
        </p:txBody>
      </p:sp>
      <p:sp>
        <p:nvSpPr>
          <p:cNvPr id="11" name="Rectangle 10">
            <a:extLst>
              <a:ext uri="{FF2B5EF4-FFF2-40B4-BE49-F238E27FC236}">
                <a16:creationId xmlns:a16="http://schemas.microsoft.com/office/drawing/2014/main" id="{8BC5D913-7104-93F5-EE64-9004636F5E34}"/>
              </a:ext>
            </a:extLst>
          </p:cNvPr>
          <p:cNvSpPr/>
          <p:nvPr/>
        </p:nvSpPr>
        <p:spPr>
          <a:xfrm>
            <a:off x="8165294" y="3765220"/>
            <a:ext cx="3381655" cy="2589860"/>
          </a:xfrm>
          <a:prstGeom prst="rect">
            <a:avLst/>
          </a:prstGeom>
          <a:solidFill>
            <a:schemeClr val="bg1"/>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171450" indent="-171450">
              <a:buFont typeface="Wingdings" panose="05000000000000000000" pitchFamily="2" charset="2"/>
              <a:buChar char="ü"/>
            </a:pPr>
            <a:r>
              <a:rPr lang="en-GB" sz="1400">
                <a:solidFill>
                  <a:srgbClr val="000000"/>
                </a:solidFill>
                <a:latin typeface="Arial" panose="020B0604020202020204" pitchFamily="34" charset="0"/>
                <a:cs typeface="Arial" panose="020B0604020202020204" pitchFamily="34" charset="0"/>
              </a:rPr>
              <a:t>Call __________ </a:t>
            </a:r>
            <a:r>
              <a:rPr lang="en-GB" sz="1400" i="1">
                <a:solidFill>
                  <a:srgbClr val="000000"/>
                </a:solidFill>
                <a:latin typeface="Arial" panose="020B0604020202020204" pitchFamily="34" charset="0"/>
                <a:cs typeface="Arial" panose="020B0604020202020204" pitchFamily="34" charset="0"/>
              </a:rPr>
              <a:t>[organization] </a:t>
            </a:r>
            <a:r>
              <a:rPr lang="en-GB" sz="1400">
                <a:solidFill>
                  <a:srgbClr val="000000"/>
                </a:solidFill>
                <a:latin typeface="Arial" panose="020B0604020202020204" pitchFamily="34" charset="0"/>
                <a:cs typeface="Arial" panose="020B0604020202020204" pitchFamily="34" charset="0"/>
              </a:rPr>
              <a:t>for any sensitive issue raised:</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_______________________</a:t>
            </a:r>
          </a:p>
          <a:p>
            <a:pPr marL="177800"/>
            <a:endParaRPr lang="en-GB" sz="1400">
              <a:solidFill>
                <a:srgbClr val="000000"/>
              </a:solidFill>
              <a:latin typeface="Arial" panose="020B0604020202020204" pitchFamily="34" charset="0"/>
              <a:cs typeface="Arial" panose="020B0604020202020204" pitchFamily="34" charset="0"/>
            </a:endParaRPr>
          </a:p>
          <a:p>
            <a:pPr marL="174625" indent="-171450">
              <a:buFont typeface="Wingdings" panose="05000000000000000000" pitchFamily="2" charset="2"/>
              <a:buChar char="ü"/>
            </a:pPr>
            <a:r>
              <a:rPr lang="en-GB" sz="1400">
                <a:solidFill>
                  <a:srgbClr val="000000"/>
                </a:solidFill>
                <a:latin typeface="Arial" panose="020B0604020202020204" pitchFamily="34" charset="0"/>
                <a:cs typeface="Arial" panose="020B0604020202020204" pitchFamily="34" charset="0"/>
              </a:rPr>
              <a:t>In case of immediate danger:</a:t>
            </a:r>
          </a:p>
          <a:p>
            <a:pPr marL="177800">
              <a:spcAft>
                <a:spcPts val="200"/>
              </a:spcAft>
            </a:pPr>
            <a:r>
              <a:rPr lang="en-GB" sz="1400">
                <a:solidFill>
                  <a:srgbClr val="000000"/>
                </a:solidFill>
                <a:latin typeface="Arial" panose="020B0604020202020204" pitchFamily="34" charset="0"/>
                <a:cs typeface="Arial" panose="020B0604020202020204" pitchFamily="34" charset="0"/>
              </a:rPr>
              <a:t>Police: _________________</a:t>
            </a:r>
          </a:p>
          <a:p>
            <a:pPr marL="177800">
              <a:spcAft>
                <a:spcPts val="200"/>
              </a:spcAft>
            </a:pPr>
            <a:r>
              <a:rPr lang="en-GB" sz="1400">
                <a:solidFill>
                  <a:srgbClr val="000000"/>
                </a:solidFill>
                <a:latin typeface="Arial" panose="020B0604020202020204" pitchFamily="34" charset="0"/>
                <a:cs typeface="Arial" panose="020B0604020202020204" pitchFamily="34" charset="0"/>
              </a:rPr>
              <a:t>Health services: __________</a:t>
            </a:r>
          </a:p>
          <a:p>
            <a:pPr marL="177800">
              <a:spcAft>
                <a:spcPts val="200"/>
              </a:spcAft>
            </a:pPr>
            <a:r>
              <a:rPr lang="en-GB" sz="1400">
                <a:solidFill>
                  <a:srgbClr val="000000"/>
                </a:solidFill>
                <a:latin typeface="Arial" panose="020B0604020202020204" pitchFamily="34" charset="0"/>
                <a:cs typeface="Arial" panose="020B0604020202020204" pitchFamily="34" charset="0"/>
              </a:rPr>
              <a:t>[                        ]:__________</a:t>
            </a:r>
          </a:p>
          <a:p>
            <a:pPr marL="177800">
              <a:spcAft>
                <a:spcPts val="200"/>
              </a:spcAft>
            </a:pPr>
            <a:r>
              <a:rPr lang="en-GB" sz="1400">
                <a:solidFill>
                  <a:srgbClr val="000000"/>
                </a:solidFill>
                <a:latin typeface="Arial" panose="020B0604020202020204" pitchFamily="34" charset="0"/>
                <a:cs typeface="Arial" panose="020B0604020202020204" pitchFamily="34" charset="0"/>
              </a:rPr>
              <a:t>Always report the issue.</a:t>
            </a:r>
          </a:p>
        </p:txBody>
      </p:sp>
      <p:sp>
        <p:nvSpPr>
          <p:cNvPr id="18" name="Rectangle 17">
            <a:extLst>
              <a:ext uri="{FF2B5EF4-FFF2-40B4-BE49-F238E27FC236}">
                <a16:creationId xmlns:a16="http://schemas.microsoft.com/office/drawing/2014/main" id="{37E8B291-91C4-19D3-BCFA-6CA10F7300FB}"/>
              </a:ext>
            </a:extLst>
          </p:cNvPr>
          <p:cNvSpPr/>
          <p:nvPr/>
        </p:nvSpPr>
        <p:spPr>
          <a:xfrm>
            <a:off x="971656" y="1437565"/>
            <a:ext cx="10686944" cy="1411304"/>
          </a:xfrm>
          <a:prstGeom prst="rect">
            <a:avLst/>
          </a:prstGeom>
          <a:solidFill>
            <a:srgbClr val="F0D8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AEAA9A0-A423-1E02-90A7-CF5E5A138F0B}"/>
              </a:ext>
            </a:extLst>
          </p:cNvPr>
          <p:cNvSpPr txBox="1"/>
          <p:nvPr/>
        </p:nvSpPr>
        <p:spPr>
          <a:xfrm>
            <a:off x="1174798" y="1612206"/>
            <a:ext cx="10312458" cy="1077218"/>
          </a:xfrm>
          <a:prstGeom prst="rect">
            <a:avLst/>
          </a:prstGeom>
          <a:noFill/>
        </p:spPr>
        <p:txBody>
          <a:bodyPr wrap="square" rtlCol="0">
            <a:spAutoFit/>
          </a:bodyPr>
          <a:lstStyle/>
          <a:p>
            <a:r>
              <a:rPr lang="en-GB">
                <a:latin typeface="Arial" panose="020B0604020202020204" pitchFamily="34" charset="0"/>
                <a:ea typeface="Open Sans" panose="020B0606030504020204" pitchFamily="34" charset="0"/>
                <a:cs typeface="Arial" panose="020B0604020202020204" pitchFamily="34" charset="0"/>
              </a:rPr>
              <a:t>Immediately report fraud, bribes &amp; other illegal activities, any forms of violence, including                 sexual exploitation and abuse, no matter who is involved (colleague or humanitarian worker)</a:t>
            </a:r>
            <a:endParaRPr lang="en-GB" b="1">
              <a:latin typeface="Arial" panose="020B0604020202020204" pitchFamily="34" charset="0"/>
              <a:ea typeface="Open Sans" panose="020B0606030504020204" pitchFamily="34" charset="0"/>
              <a:cs typeface="Arial" panose="020B0604020202020204" pitchFamily="34" charset="0"/>
            </a:endParaRPr>
          </a:p>
          <a:p>
            <a:r>
              <a:rPr lang="en-GB" sz="2800" b="1">
                <a:solidFill>
                  <a:srgbClr val="002060"/>
                </a:solidFill>
                <a:latin typeface="Open Sans" panose="020B0606030504020204" pitchFamily="34" charset="0"/>
                <a:ea typeface="Open Sans" panose="020B0606030504020204" pitchFamily="34" charset="0"/>
                <a:cs typeface="Open Sans" panose="020B0606030504020204" pitchFamily="34" charset="0"/>
              </a:rPr>
              <a:t>Call </a:t>
            </a:r>
            <a:r>
              <a:rPr lang="en-GB" sz="2800" b="1">
                <a:solidFill>
                  <a:srgbClr val="00206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XXX</a:t>
            </a:r>
          </a:p>
        </p:txBody>
      </p:sp>
      <p:sp>
        <p:nvSpPr>
          <p:cNvPr id="9" name="Rectangle 8">
            <a:extLst>
              <a:ext uri="{FF2B5EF4-FFF2-40B4-BE49-F238E27FC236}">
                <a16:creationId xmlns:a16="http://schemas.microsoft.com/office/drawing/2014/main" id="{0A4B1906-7281-39D9-885F-D475BC310FCA}"/>
              </a:ext>
            </a:extLst>
          </p:cNvPr>
          <p:cNvSpPr/>
          <p:nvPr/>
        </p:nvSpPr>
        <p:spPr>
          <a:xfrm>
            <a:off x="4654483" y="3765219"/>
            <a:ext cx="3420214" cy="2589859"/>
          </a:xfrm>
          <a:prstGeom prst="rect">
            <a:avLst/>
          </a:prstGeom>
          <a:solidFill>
            <a:schemeClr val="bg1"/>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171450" indent="-171450">
              <a:buFont typeface="Wingdings" panose="05000000000000000000" pitchFamily="2" charset="2"/>
              <a:buChar char="ü"/>
            </a:pPr>
            <a:r>
              <a:rPr lang="en-GB" sz="1400">
                <a:solidFill>
                  <a:srgbClr val="000000"/>
                </a:solidFill>
                <a:latin typeface="Arial" panose="020B0604020202020204" pitchFamily="34" charset="0"/>
                <a:cs typeface="Arial" panose="020B0604020202020204" pitchFamily="34" charset="0"/>
              </a:rPr>
              <a:t>Call __________ </a:t>
            </a:r>
            <a:r>
              <a:rPr lang="en-GB" sz="1400" i="1">
                <a:solidFill>
                  <a:srgbClr val="000000"/>
                </a:solidFill>
                <a:latin typeface="Arial" panose="020B0604020202020204" pitchFamily="34" charset="0"/>
                <a:cs typeface="Arial" panose="020B0604020202020204" pitchFamily="34" charset="0"/>
              </a:rPr>
              <a:t>[organization] </a:t>
            </a:r>
            <a:r>
              <a:rPr lang="en-GB" sz="1400">
                <a:solidFill>
                  <a:srgbClr val="000000"/>
                </a:solidFill>
                <a:latin typeface="Arial" panose="020B0604020202020204" pitchFamily="34" charset="0"/>
                <a:cs typeface="Arial" panose="020B0604020202020204" pitchFamily="34" charset="0"/>
              </a:rPr>
              <a:t>for any other issue raised:</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_______________________</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Always remember to report issues, </a:t>
            </a:r>
            <a:r>
              <a:rPr lang="en-GB" sz="1400" err="1">
                <a:solidFill>
                  <a:srgbClr val="000000"/>
                </a:solidFill>
                <a:latin typeface="Arial" panose="020B0604020202020204" pitchFamily="34" charset="0"/>
                <a:cs typeface="Arial" panose="020B0604020202020204" pitchFamily="34" charset="0"/>
              </a:rPr>
              <a:t>incl</a:t>
            </a:r>
            <a:r>
              <a:rPr lang="en-GB" sz="1400">
                <a:solidFill>
                  <a:srgbClr val="000000"/>
                </a:solidFill>
                <a:latin typeface="Arial" panose="020B0604020202020204" pitchFamily="34" charset="0"/>
                <a:cs typeface="Arial" panose="020B0604020202020204" pitchFamily="34" charset="0"/>
              </a:rPr>
              <a:t> sensitive issues [fraud/harm] in your customer protection logbook and call:</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_______________________</a:t>
            </a:r>
          </a:p>
        </p:txBody>
      </p:sp>
      <p:sp>
        <p:nvSpPr>
          <p:cNvPr id="5" name="Rectangle 4">
            <a:extLst>
              <a:ext uri="{FF2B5EF4-FFF2-40B4-BE49-F238E27FC236}">
                <a16:creationId xmlns:a16="http://schemas.microsoft.com/office/drawing/2014/main" id="{7755A3DC-D420-920A-B2F7-0BF8475B8E43}"/>
              </a:ext>
            </a:extLst>
          </p:cNvPr>
          <p:cNvSpPr/>
          <p:nvPr/>
        </p:nvSpPr>
        <p:spPr>
          <a:xfrm>
            <a:off x="1120139" y="3765220"/>
            <a:ext cx="3420213" cy="2618236"/>
          </a:xfrm>
          <a:prstGeom prst="rect">
            <a:avLst/>
          </a:prstGeom>
          <a:solidFill>
            <a:schemeClr val="bg1"/>
          </a:solidFill>
          <a:ln>
            <a:solidFill>
              <a:srgbClr val="950158"/>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171450" indent="-171450">
              <a:buFont typeface="Wingdings" panose="05000000000000000000" pitchFamily="2" charset="2"/>
              <a:buChar char="ü"/>
            </a:pPr>
            <a:r>
              <a:rPr lang="en-GB" sz="1400">
                <a:solidFill>
                  <a:srgbClr val="000000"/>
                </a:solidFill>
                <a:latin typeface="Arial" panose="020B0604020202020204" pitchFamily="34" charset="0"/>
                <a:cs typeface="Arial" panose="020B0604020202020204" pitchFamily="34" charset="0"/>
              </a:rPr>
              <a:t>Next level escalation for technical problem:</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_______________________</a:t>
            </a:r>
          </a:p>
          <a:p>
            <a:pPr marL="177800"/>
            <a:endParaRPr lang="en-GB" sz="1400">
              <a:solidFill>
                <a:srgbClr val="00000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en-GB" sz="1400">
                <a:solidFill>
                  <a:srgbClr val="000000"/>
                </a:solidFill>
                <a:latin typeface="Arial" panose="020B0604020202020204" pitchFamily="34" charset="0"/>
                <a:cs typeface="Arial" panose="020B0604020202020204" pitchFamily="34" charset="0"/>
              </a:rPr>
              <a:t>Customer protection service centre (not related to ______ </a:t>
            </a:r>
            <a:r>
              <a:rPr lang="en-GB" sz="1400" i="1">
                <a:solidFill>
                  <a:srgbClr val="000000"/>
                </a:solidFill>
                <a:latin typeface="Arial" panose="020B0604020202020204" pitchFamily="34" charset="0"/>
                <a:cs typeface="Arial" panose="020B0604020202020204" pitchFamily="34" charset="0"/>
              </a:rPr>
              <a:t>[organization]</a:t>
            </a:r>
            <a:r>
              <a:rPr lang="en-GB" sz="1400">
                <a:solidFill>
                  <a:srgbClr val="000000"/>
                </a:solidFill>
                <a:latin typeface="Arial" panose="020B0604020202020204" pitchFamily="34" charset="0"/>
                <a:cs typeface="Arial" panose="020B0604020202020204" pitchFamily="34" charset="0"/>
              </a:rPr>
              <a:t> project or staff conduct):</a:t>
            </a:r>
          </a:p>
          <a:p>
            <a:pPr marL="177800"/>
            <a:endParaRPr lang="en-GB" sz="1400">
              <a:solidFill>
                <a:srgbClr val="000000"/>
              </a:solidFill>
              <a:latin typeface="Arial" panose="020B0604020202020204" pitchFamily="34" charset="0"/>
              <a:cs typeface="Arial" panose="020B0604020202020204" pitchFamily="34" charset="0"/>
            </a:endParaRPr>
          </a:p>
          <a:p>
            <a:pPr marL="177800"/>
            <a:r>
              <a:rPr lang="en-GB" sz="1400">
                <a:solidFill>
                  <a:srgbClr val="000000"/>
                </a:solidFill>
                <a:latin typeface="Arial" panose="020B0604020202020204" pitchFamily="34" charset="0"/>
                <a:cs typeface="Arial" panose="020B0604020202020204" pitchFamily="34" charset="0"/>
              </a:rPr>
              <a:t>_______________________</a:t>
            </a:r>
          </a:p>
          <a:p>
            <a:pPr marL="177800"/>
            <a:endParaRPr lang="en-GB" sz="1400">
              <a:solidFill>
                <a:srgbClr val="000000"/>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202467E-3A26-ECEE-C04E-733C9EB0625D}"/>
              </a:ext>
            </a:extLst>
          </p:cNvPr>
          <p:cNvPicPr preferRelativeResize="0">
            <a:picLocks/>
          </p:cNvPicPr>
          <p:nvPr/>
        </p:nvPicPr>
        <p:blipFill>
          <a:blip r:embed="rId2"/>
          <a:srcRect l="19036" t="1898" r="12904" b="22706"/>
          <a:stretch/>
        </p:blipFill>
        <p:spPr>
          <a:xfrm>
            <a:off x="10300770" y="398965"/>
            <a:ext cx="1755031" cy="1738307"/>
          </a:xfrm>
          <a:prstGeom prst="ellipse">
            <a:avLst/>
          </a:prstGeom>
          <a:ln w="190500" cap="rnd">
            <a:noFill/>
            <a:prstDash val="solid"/>
          </a:ln>
          <a:effectLst/>
        </p:spPr>
      </p:pic>
      <p:sp>
        <p:nvSpPr>
          <p:cNvPr id="24" name="TextBox 23">
            <a:extLst>
              <a:ext uri="{FF2B5EF4-FFF2-40B4-BE49-F238E27FC236}">
                <a16:creationId xmlns:a16="http://schemas.microsoft.com/office/drawing/2014/main" id="{16520552-C933-B4AA-730B-EE0E8582AD41}"/>
              </a:ext>
            </a:extLst>
          </p:cNvPr>
          <p:cNvSpPr txBox="1"/>
          <p:nvPr/>
        </p:nvSpPr>
        <p:spPr>
          <a:xfrm>
            <a:off x="3740008" y="6392893"/>
            <a:ext cx="5673348" cy="369332"/>
          </a:xfrm>
          <a:prstGeom prst="rect">
            <a:avLst/>
          </a:prstGeom>
          <a:noFill/>
        </p:spPr>
        <p:txBody>
          <a:bodyPr wrap="none" rtlCol="0">
            <a:spAutoFit/>
          </a:bodyPr>
          <a:lstStyle/>
          <a:p>
            <a:r>
              <a:rPr lang="en-GB">
                <a:highlight>
                  <a:srgbClr val="FFFF00"/>
                </a:highlight>
                <a:latin typeface="Arial" panose="020B0604020202020204" pitchFamily="34" charset="0"/>
                <a:cs typeface="Arial" panose="020B0604020202020204" pitchFamily="34" charset="0"/>
              </a:rPr>
              <a:t>[Fill the phone numbers in on your own copy/handout]</a:t>
            </a:r>
          </a:p>
        </p:txBody>
      </p:sp>
    </p:spTree>
    <p:extLst>
      <p:ext uri="{BB962C8B-B14F-4D97-AF65-F5344CB8AC3E}">
        <p14:creationId xmlns:p14="http://schemas.microsoft.com/office/powerpoint/2010/main" val="25947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GB"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What happens in cases of misconduct</a:t>
            </a:r>
          </a:p>
        </p:txBody>
      </p:sp>
      <p:sp>
        <p:nvSpPr>
          <p:cNvPr id="8" name="TextBox 7">
            <a:extLst>
              <a:ext uri="{FF2B5EF4-FFF2-40B4-BE49-F238E27FC236}">
                <a16:creationId xmlns:a16="http://schemas.microsoft.com/office/drawing/2014/main" id="{761DFC62-5D22-9CE1-6BEC-328B21912DA3}"/>
              </a:ext>
            </a:extLst>
          </p:cNvPr>
          <p:cNvSpPr txBox="1"/>
          <p:nvPr/>
        </p:nvSpPr>
        <p:spPr>
          <a:xfrm>
            <a:off x="838200" y="2277979"/>
            <a:ext cx="11081084" cy="255454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There are </a:t>
            </a:r>
            <a:r>
              <a:rPr lang="en-GB" sz="2000" b="1">
                <a:solidFill>
                  <a:srgbClr val="950158"/>
                </a:solidFill>
                <a:latin typeface="Arial" panose="020B0604020202020204" pitchFamily="34" charset="0"/>
                <a:cs typeface="Arial" panose="020B0604020202020204" pitchFamily="34" charset="0"/>
              </a:rPr>
              <a:t>NO SECOND CHANCES</a:t>
            </a:r>
            <a:r>
              <a:rPr lang="en-GB" sz="2000">
                <a:latin typeface="Arial" panose="020B0604020202020204" pitchFamily="34" charset="0"/>
                <a:cs typeface="Arial" panose="020B0604020202020204" pitchFamily="34" charset="0"/>
              </a:rPr>
              <a:t>.</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a:t>
            </a:r>
            <a:r>
              <a:rPr lang="en-GB" sz="2000">
                <a:highlight>
                  <a:srgbClr val="FFFF00"/>
                </a:highlight>
                <a:latin typeface="Arial" panose="020B0604020202020204" pitchFamily="34" charset="0"/>
                <a:cs typeface="Arial" panose="020B0604020202020204" pitchFamily="34" charset="0"/>
              </a:rPr>
              <a:t>Organization name</a:t>
            </a:r>
            <a:r>
              <a:rPr lang="en-GB" sz="2000">
                <a:latin typeface="Arial" panose="020B0604020202020204" pitchFamily="34" charset="0"/>
                <a:cs typeface="Arial" panose="020B0604020202020204" pitchFamily="34" charset="0"/>
              </a:rPr>
              <a:t>] has signed up to the code of conduct and will act on it.</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This means </a:t>
            </a:r>
            <a:r>
              <a:rPr lang="en-GB" sz="2000" b="1" u="sng">
                <a:latin typeface="Arial" panose="020B0604020202020204" pitchFamily="34" charset="0"/>
                <a:cs typeface="Arial" panose="020B0604020202020204" pitchFamily="34" charset="0"/>
              </a:rPr>
              <a:t>if you engage in misconduct, you will lose your job</a:t>
            </a:r>
            <a:r>
              <a:rPr lang="en-GB" sz="2000">
                <a:latin typeface="Arial" panose="020B0604020202020204" pitchFamily="34" charset="0"/>
                <a:cs typeface="Arial" panose="020B0604020202020204" pitchFamily="34" charset="0"/>
              </a:rPr>
              <a:t> and other penalties, including criminal, may apply. </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This also applies when you </a:t>
            </a:r>
            <a:r>
              <a:rPr lang="en-GB" sz="2000" b="1" u="sng">
                <a:latin typeface="Arial" panose="020B0604020202020204" pitchFamily="34" charset="0"/>
                <a:cs typeface="Arial" panose="020B0604020202020204" pitchFamily="34" charset="0"/>
              </a:rPr>
              <a:t>see someone else engaging in misconduct and fail to report it</a:t>
            </a:r>
          </a:p>
        </p:txBody>
      </p:sp>
      <p:sp>
        <p:nvSpPr>
          <p:cNvPr id="10" name="TextBox 9">
            <a:extLst>
              <a:ext uri="{FF2B5EF4-FFF2-40B4-BE49-F238E27FC236}">
                <a16:creationId xmlns:a16="http://schemas.microsoft.com/office/drawing/2014/main" id="{78925EBC-9ED9-1ABC-4C67-C901704D2AFD}"/>
              </a:ext>
            </a:extLst>
          </p:cNvPr>
          <p:cNvSpPr txBox="1"/>
          <p:nvPr/>
        </p:nvSpPr>
        <p:spPr>
          <a:xfrm>
            <a:off x="2376898" y="5656662"/>
            <a:ext cx="6917278" cy="369332"/>
          </a:xfrm>
          <a:prstGeom prst="rect">
            <a:avLst/>
          </a:prstGeom>
          <a:noFill/>
        </p:spPr>
        <p:txBody>
          <a:bodyPr wrap="none" rtlCol="0">
            <a:spAutoFit/>
          </a:bodyPr>
          <a:lstStyle/>
          <a:p>
            <a:r>
              <a:rPr lang="en-GB" i="1">
                <a:highlight>
                  <a:srgbClr val="FFFF00"/>
                </a:highlight>
                <a:latin typeface="Arial" panose="020B0604020202020204" pitchFamily="34" charset="0"/>
                <a:cs typeface="Arial" panose="020B0604020202020204" pitchFamily="34" charset="0"/>
              </a:rPr>
              <a:t>[This is most impactful if delivered by a supervisor of the company]</a:t>
            </a:r>
          </a:p>
        </p:txBody>
      </p:sp>
    </p:spTree>
    <p:extLst>
      <p:ext uri="{BB962C8B-B14F-4D97-AF65-F5344CB8AC3E}">
        <p14:creationId xmlns:p14="http://schemas.microsoft.com/office/powerpoint/2010/main" val="24370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551CCA5-E431-E61D-311E-846A88A5A011}"/>
              </a:ext>
              <a:ext uri="{C183D7F6-B498-43B3-948B-1728B52AA6E4}">
                <adec:decorative xmlns:adec="http://schemas.microsoft.com/office/drawing/2017/decorative" val="1"/>
              </a:ext>
            </a:extLst>
          </p:cNvPr>
          <p:cNvSpPr/>
          <p:nvPr/>
        </p:nvSpPr>
        <p:spPr>
          <a:xfrm>
            <a:off x="2515106" y="1788485"/>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CODE OF CONDUCT</a:t>
            </a:r>
            <a:endParaRPr lang="en-GB"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69654406-83C4-CF16-2306-E2490428F6A6}"/>
              </a:ext>
              <a:ext uri="{C183D7F6-B498-43B3-948B-1728B52AA6E4}">
                <adec:decorative xmlns:adec="http://schemas.microsoft.com/office/drawing/2017/decorative" val="1"/>
              </a:ext>
            </a:extLst>
          </p:cNvPr>
          <p:cNvSpPr/>
          <p:nvPr/>
        </p:nvSpPr>
        <p:spPr>
          <a:xfrm>
            <a:off x="2515106" y="2336186"/>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GOOD PRACTICES TO ADOPT</a:t>
            </a: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30017AC3-7164-6E69-9F4E-CC7072E65B12}"/>
              </a:ext>
              <a:ext uri="{C183D7F6-B498-43B3-948B-1728B52AA6E4}">
                <adec:decorative xmlns:adec="http://schemas.microsoft.com/office/drawing/2017/decorative" val="1"/>
              </a:ext>
            </a:extLst>
          </p:cNvPr>
          <p:cNvSpPr/>
          <p:nvPr/>
        </p:nvSpPr>
        <p:spPr>
          <a:xfrm>
            <a:off x="2515106" y="2883887"/>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BAD PRACTICES TO AVOID</a:t>
            </a: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489D3846-E8ED-B5DF-A038-8B1EE6704DB3}"/>
              </a:ext>
            </a:extLst>
          </p:cNvPr>
          <p:cNvSpPr/>
          <p:nvPr/>
        </p:nvSpPr>
        <p:spPr>
          <a:xfrm>
            <a:off x="1831243" y="2881467"/>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Oval 19">
            <a:extLst>
              <a:ext uri="{FF2B5EF4-FFF2-40B4-BE49-F238E27FC236}">
                <a16:creationId xmlns:a16="http://schemas.microsoft.com/office/drawing/2014/main" id="{80D194B8-3186-44A2-C9A2-1A16C1129D36}"/>
              </a:ext>
            </a:extLst>
          </p:cNvPr>
          <p:cNvSpPr/>
          <p:nvPr/>
        </p:nvSpPr>
        <p:spPr>
          <a:xfrm>
            <a:off x="1831243" y="1785097"/>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1" name="Oval 20">
            <a:extLst>
              <a:ext uri="{FF2B5EF4-FFF2-40B4-BE49-F238E27FC236}">
                <a16:creationId xmlns:a16="http://schemas.microsoft.com/office/drawing/2014/main" id="{D6CF414E-3EDA-82FD-9B47-734BFF965A53}"/>
              </a:ext>
            </a:extLst>
          </p:cNvPr>
          <p:cNvSpPr/>
          <p:nvPr/>
        </p:nvSpPr>
        <p:spPr>
          <a:xfrm>
            <a:off x="1831243" y="233328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3" name="Rectangle 22">
            <a:extLst>
              <a:ext uri="{FF2B5EF4-FFF2-40B4-BE49-F238E27FC236}">
                <a16:creationId xmlns:a16="http://schemas.microsoft.com/office/drawing/2014/main" id="{55EBC4E3-08D2-F3DC-5BBA-A63E8E2A6060}"/>
              </a:ext>
              <a:ext uri="{C183D7F6-B498-43B3-948B-1728B52AA6E4}">
                <adec:decorative xmlns:adec="http://schemas.microsoft.com/office/drawing/2017/decorative" val="1"/>
              </a:ext>
            </a:extLst>
          </p:cNvPr>
          <p:cNvSpPr/>
          <p:nvPr/>
        </p:nvSpPr>
        <p:spPr>
          <a:xfrm>
            <a:off x="2515106" y="3419628"/>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COMPLAINT MANAGEMENT</a:t>
            </a:r>
          </a:p>
        </p:txBody>
      </p:sp>
      <p:sp>
        <p:nvSpPr>
          <p:cNvPr id="24" name="Rectangle 23">
            <a:extLst>
              <a:ext uri="{FF2B5EF4-FFF2-40B4-BE49-F238E27FC236}">
                <a16:creationId xmlns:a16="http://schemas.microsoft.com/office/drawing/2014/main" id="{9012346F-5509-3CF6-0783-C4A8A5B3039C}"/>
              </a:ext>
              <a:ext uri="{C183D7F6-B498-43B3-948B-1728B52AA6E4}">
                <adec:decorative xmlns:adec="http://schemas.microsoft.com/office/drawing/2017/decorative" val="1"/>
              </a:ext>
            </a:extLst>
          </p:cNvPr>
          <p:cNvSpPr/>
          <p:nvPr/>
        </p:nvSpPr>
        <p:spPr>
          <a:xfrm>
            <a:off x="2515106" y="3967329"/>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WHAT HAPPENS IN CASES OF MISCONDUCT?</a:t>
            </a:r>
          </a:p>
        </p:txBody>
      </p:sp>
      <p:sp>
        <p:nvSpPr>
          <p:cNvPr id="26" name="Oval 25">
            <a:extLst>
              <a:ext uri="{FF2B5EF4-FFF2-40B4-BE49-F238E27FC236}">
                <a16:creationId xmlns:a16="http://schemas.microsoft.com/office/drawing/2014/main" id="{CDC386E6-BE72-E50B-13E1-ECAEF906ABE7}"/>
              </a:ext>
            </a:extLst>
          </p:cNvPr>
          <p:cNvSpPr/>
          <p:nvPr/>
        </p:nvSpPr>
        <p:spPr>
          <a:xfrm>
            <a:off x="1831243" y="342965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7" name="Oval 26">
            <a:extLst>
              <a:ext uri="{FF2B5EF4-FFF2-40B4-BE49-F238E27FC236}">
                <a16:creationId xmlns:a16="http://schemas.microsoft.com/office/drawing/2014/main" id="{7FB9A652-A85D-9354-B5CF-8205F65CDDC6}"/>
              </a:ext>
            </a:extLst>
          </p:cNvPr>
          <p:cNvSpPr/>
          <p:nvPr/>
        </p:nvSpPr>
        <p:spPr>
          <a:xfrm>
            <a:off x="1831243" y="3977837"/>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itle 1">
            <a:extLst>
              <a:ext uri="{FF2B5EF4-FFF2-40B4-BE49-F238E27FC236}">
                <a16:creationId xmlns:a16="http://schemas.microsoft.com/office/drawing/2014/main" id="{6BC7CBEF-698C-8566-4F28-00309AB66CF5}"/>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How can we keep our clients safe?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pic>
        <p:nvPicPr>
          <p:cNvPr id="67" name="Picture 66">
            <a:extLst>
              <a:ext uri="{FF2B5EF4-FFF2-40B4-BE49-F238E27FC236}">
                <a16:creationId xmlns:a16="http://schemas.microsoft.com/office/drawing/2014/main" id="{9EEEED85-7F02-EE5D-88D5-8F868F73B08A}"/>
              </a:ext>
            </a:extLst>
          </p:cNvPr>
          <p:cNvPicPr preferRelativeResize="0">
            <a:picLocks/>
          </p:cNvPicPr>
          <p:nvPr/>
        </p:nvPicPr>
        <p:blipFill>
          <a:blip r:embed="rId2"/>
          <a:stretch>
            <a:fillRect/>
          </a:stretch>
        </p:blipFill>
        <p:spPr>
          <a:xfrm>
            <a:off x="9435017" y="1027906"/>
            <a:ext cx="2077200" cy="2077200"/>
          </a:xfrm>
          <a:prstGeom prst="ellipse">
            <a:avLst/>
          </a:prstGeom>
          <a:ln w="190500" cap="rnd">
            <a:noFill/>
            <a:prstDash val="solid"/>
          </a:ln>
          <a:effectLst/>
        </p:spPr>
      </p:pic>
    </p:spTree>
    <p:extLst>
      <p:ext uri="{BB962C8B-B14F-4D97-AF65-F5344CB8AC3E}">
        <p14:creationId xmlns:p14="http://schemas.microsoft.com/office/powerpoint/2010/main" val="342119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GB"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Questions? Share handouts</a:t>
            </a:r>
          </a:p>
        </p:txBody>
      </p:sp>
      <p:sp>
        <p:nvSpPr>
          <p:cNvPr id="8" name="TextBox 7">
            <a:extLst>
              <a:ext uri="{FF2B5EF4-FFF2-40B4-BE49-F238E27FC236}">
                <a16:creationId xmlns:a16="http://schemas.microsoft.com/office/drawing/2014/main" id="{761DFC62-5D22-9CE1-6BEC-328B21912DA3}"/>
              </a:ext>
            </a:extLst>
          </p:cNvPr>
          <p:cNvSpPr txBox="1"/>
          <p:nvPr/>
        </p:nvSpPr>
        <p:spPr>
          <a:xfrm>
            <a:off x="838200" y="2277979"/>
            <a:ext cx="11081084" cy="1015663"/>
          </a:xfrm>
          <a:prstGeom prst="rect">
            <a:avLst/>
          </a:prstGeom>
          <a:noFill/>
        </p:spPr>
        <p:txBody>
          <a:bodyPr wrap="square" rtlCol="0">
            <a:spAutoFit/>
          </a:bodyPr>
          <a:lstStyle/>
          <a:p>
            <a:r>
              <a:rPr lang="en-GB" sz="2000" b="1"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FSP reporting &amp; referrals script</a:t>
            </a:r>
            <a:endParaRPr lang="en-GB" sz="2000" b="1" u="sng" dirty="0">
              <a:latin typeface="Arial" panose="020B0604020202020204" pitchFamily="34" charset="0"/>
              <a:cs typeface="Arial" panose="020B0604020202020204" pitchFamily="34" charset="0"/>
            </a:endParaRPr>
          </a:p>
          <a:p>
            <a:endParaRPr lang="en-GB" sz="2000" b="1" u="sng" dirty="0">
              <a:latin typeface="Arial" panose="020B0604020202020204" pitchFamily="34" charset="0"/>
              <a:cs typeface="Arial" panose="020B0604020202020204" pitchFamily="34" charset="0"/>
            </a:endParaRPr>
          </a:p>
          <a:p>
            <a:r>
              <a:rPr lang="en-GB" sz="2000" b="1"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Key messages for client-facing staff</a:t>
            </a:r>
            <a:endParaRPr lang="en-GB" sz="2000" b="1" u="sng"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B14FD96-38BF-EDD4-9807-711476ED46F9}"/>
              </a:ext>
            </a:extLst>
          </p:cNvPr>
          <p:cNvPicPr>
            <a:picLocks noChangeAspect="1"/>
          </p:cNvPicPr>
          <p:nvPr/>
        </p:nvPicPr>
        <p:blipFill>
          <a:blip r:embed="rId4"/>
          <a:stretch>
            <a:fillRect/>
          </a:stretch>
        </p:blipFill>
        <p:spPr>
          <a:xfrm>
            <a:off x="8785464" y="1690688"/>
            <a:ext cx="2856517" cy="412531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DFA6B6F-1F8A-3D80-CA9E-991800CC9A0F}"/>
              </a:ext>
            </a:extLst>
          </p:cNvPr>
          <p:cNvPicPr>
            <a:picLocks noChangeAspect="1"/>
          </p:cNvPicPr>
          <p:nvPr/>
        </p:nvPicPr>
        <p:blipFill>
          <a:blip r:embed="rId5"/>
          <a:stretch>
            <a:fillRect/>
          </a:stretch>
        </p:blipFill>
        <p:spPr>
          <a:xfrm>
            <a:off x="6191455" y="2277979"/>
            <a:ext cx="2837331" cy="4099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0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AE2FF7C-73B8-6886-2F36-86A2F222DBD9}"/>
              </a:ext>
            </a:extLst>
          </p:cNvPr>
          <p:cNvSpPr/>
          <p:nvPr/>
        </p:nvSpPr>
        <p:spPr>
          <a:xfrm>
            <a:off x="1550504" y="2651713"/>
            <a:ext cx="10210736" cy="2101926"/>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6BC7CBEF-698C-8566-4F28-00309AB66CF5}"/>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How can this benefit your business?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71FD4718-2608-49BF-E7DF-C0BDC731DA10}"/>
              </a:ext>
            </a:extLst>
          </p:cNvPr>
          <p:cNvSpPr/>
          <p:nvPr/>
        </p:nvSpPr>
        <p:spPr>
          <a:xfrm>
            <a:off x="1550504" y="1525938"/>
            <a:ext cx="10221370" cy="944127"/>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3B767F-F871-CA75-98C9-A297214DD93B}"/>
              </a:ext>
            </a:extLst>
          </p:cNvPr>
          <p:cNvSpPr txBox="1"/>
          <p:nvPr/>
        </p:nvSpPr>
        <p:spPr>
          <a:xfrm>
            <a:off x="1679866" y="1546736"/>
            <a:ext cx="9889281" cy="923330"/>
          </a:xfrm>
          <a:prstGeom prst="rect">
            <a:avLst/>
          </a:prstGeom>
          <a:noFill/>
        </p:spPr>
        <p:txBody>
          <a:bodyPr wrap="square">
            <a:spAutoFit/>
          </a:bodyPr>
          <a:lstStyle/>
          <a:p>
            <a:pPr algn="just"/>
            <a:r>
              <a:rPr lang="en-US">
                <a:solidFill>
                  <a:schemeClr val="bg1"/>
                </a:solidFill>
                <a:latin typeface="Arial" panose="020B0604020202020204" pitchFamily="34" charset="0"/>
                <a:ea typeface="Open Sans" panose="020B0606030504020204" pitchFamily="34" charset="0"/>
                <a:cs typeface="Arial" panose="020B0604020202020204" pitchFamily="34" charset="0"/>
              </a:rPr>
              <a:t>Sara, a single mother who doesn’t know how to read very well, walks into Ahmed’ shop, the nearby mobile money agent to deposit money for her child’s school fees. She’s nervous because she’s not sure how the process works.</a:t>
            </a:r>
          </a:p>
        </p:txBody>
      </p:sp>
      <p:pic>
        <p:nvPicPr>
          <p:cNvPr id="5" name="Picture 4">
            <a:extLst>
              <a:ext uri="{FF2B5EF4-FFF2-40B4-BE49-F238E27FC236}">
                <a16:creationId xmlns:a16="http://schemas.microsoft.com/office/drawing/2014/main" id="{DA864392-C5A0-3E64-F0AB-A2E80B8685B0}"/>
              </a:ext>
            </a:extLst>
          </p:cNvPr>
          <p:cNvPicPr>
            <a:picLocks noChangeAspect="1"/>
          </p:cNvPicPr>
          <p:nvPr/>
        </p:nvPicPr>
        <p:blipFill>
          <a:blip r:embed="rId2"/>
          <a:stretch>
            <a:fillRect/>
          </a:stretch>
        </p:blipFill>
        <p:spPr>
          <a:xfrm>
            <a:off x="482610" y="1376886"/>
            <a:ext cx="1209462" cy="1209462"/>
          </a:xfrm>
          <a:prstGeom prst="ellipse">
            <a:avLst/>
          </a:prstGeom>
          <a:ln w="190500" cap="rnd">
            <a:noFill/>
            <a:prstDash val="solid"/>
          </a:ln>
          <a:effectLst/>
        </p:spPr>
      </p:pic>
      <p:pic>
        <p:nvPicPr>
          <p:cNvPr id="7" name="Picture 6" descr="A person standing in front of a mobile phone&#10;&#10;AI-generated content may be incorrect.">
            <a:extLst>
              <a:ext uri="{FF2B5EF4-FFF2-40B4-BE49-F238E27FC236}">
                <a16:creationId xmlns:a16="http://schemas.microsoft.com/office/drawing/2014/main" id="{6553E852-D2BA-73DF-7979-F8E04AB5F5F2}"/>
              </a:ext>
            </a:extLst>
          </p:cNvPr>
          <p:cNvPicPr>
            <a:picLocks noChangeAspect="1"/>
          </p:cNvPicPr>
          <p:nvPr/>
        </p:nvPicPr>
        <p:blipFill>
          <a:blip r:embed="rId3">
            <a:extLst>
              <a:ext uri="{28A0092B-C50C-407E-A947-70E740481C1C}">
                <a14:useLocalDpi xmlns:a14="http://schemas.microsoft.com/office/drawing/2010/main" val="0"/>
              </a:ext>
            </a:extLst>
          </a:blip>
          <a:srcRect l="19560" t="1" r="9079" b="28837"/>
          <a:stretch/>
        </p:blipFill>
        <p:spPr>
          <a:xfrm>
            <a:off x="477704" y="2702449"/>
            <a:ext cx="1214368" cy="1211001"/>
          </a:xfrm>
          <a:prstGeom prst="ellipse">
            <a:avLst/>
          </a:prstGeom>
          <a:ln w="190500" cap="rnd">
            <a:noFill/>
            <a:prstDash val="solid"/>
          </a:ln>
          <a:effectLst/>
        </p:spPr>
      </p:pic>
      <p:sp>
        <p:nvSpPr>
          <p:cNvPr id="9" name="TextBox 8">
            <a:extLst>
              <a:ext uri="{FF2B5EF4-FFF2-40B4-BE49-F238E27FC236}">
                <a16:creationId xmlns:a16="http://schemas.microsoft.com/office/drawing/2014/main" id="{D3A1A804-7E08-666E-CBC5-9FF3C1312D5A}"/>
              </a:ext>
            </a:extLst>
          </p:cNvPr>
          <p:cNvSpPr txBox="1"/>
          <p:nvPr/>
        </p:nvSpPr>
        <p:spPr>
          <a:xfrm>
            <a:off x="1732874" y="2667583"/>
            <a:ext cx="9836273" cy="2308324"/>
          </a:xfrm>
          <a:prstGeom prst="rect">
            <a:avLst/>
          </a:prstGeom>
          <a:noFill/>
        </p:spPr>
        <p:txBody>
          <a:bodyPr wrap="square">
            <a:spAutoFit/>
          </a:bodyPr>
          <a:lstStyle/>
          <a:p>
            <a:pPr algn="just"/>
            <a:r>
              <a:rPr lang="en-US" dirty="0">
                <a:solidFill>
                  <a:schemeClr val="bg1"/>
                </a:solidFill>
                <a:latin typeface="Arial" panose="020B0604020202020204" pitchFamily="34" charset="0"/>
                <a:ea typeface="Open Sans" panose="020B0606030504020204" pitchFamily="34" charset="0"/>
                <a:cs typeface="Arial" panose="020B0604020202020204" pitchFamily="34" charset="0"/>
              </a:rPr>
              <a:t>Ahmed greets Sarah warmly, explains the process in simple terms and charges a proper fees with no hidden costs. He provides Sara with a receipt and keep her details private. Sara feels comfortable and trusts him. She knows her money is safe and that Ahmed won’t misuse her information.</a:t>
            </a:r>
          </a:p>
          <a:p>
            <a:pPr algn="just"/>
            <a:r>
              <a:rPr lang="en-US" dirty="0">
                <a:solidFill>
                  <a:schemeClr val="bg1"/>
                </a:solidFill>
                <a:latin typeface="Arial" panose="020B0604020202020204" pitchFamily="34" charset="0"/>
                <a:ea typeface="Open Sans" panose="020B0606030504020204" pitchFamily="34" charset="0"/>
                <a:cs typeface="Arial" panose="020B0604020202020204" pitchFamily="34" charset="0"/>
              </a:rPr>
              <a:t>Ahmed refuses any side-deals or special “extra fees.” Sara sees he is honest and doesn’t feel pressured. If any mistakes occur or if someone else tries to charge her unfairly, he intervenes. Sara sees that Ahmed cares about her wellbeing, so she returns for other services.</a:t>
            </a:r>
          </a:p>
          <a:p>
            <a:pPr algn="just"/>
            <a:endParaRPr lang="en-US"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C6E1DC3-F88F-620D-F839-7A3CC3BB0538}"/>
              </a:ext>
            </a:extLst>
          </p:cNvPr>
          <p:cNvSpPr txBox="1"/>
          <p:nvPr/>
        </p:nvSpPr>
        <p:spPr>
          <a:xfrm>
            <a:off x="1679867" y="5229115"/>
            <a:ext cx="9130878" cy="369332"/>
          </a:xfrm>
          <a:prstGeom prst="rect">
            <a:avLst/>
          </a:prstGeom>
          <a:noFill/>
        </p:spPr>
        <p:txBody>
          <a:bodyPr wrap="square">
            <a:spAutoFit/>
          </a:bodyPr>
          <a:lstStyle/>
          <a:p>
            <a:r>
              <a:rPr lang="en-US" b="1">
                <a:solidFill>
                  <a:srgbClr val="950158"/>
                </a:solidFill>
                <a:latin typeface="Open Sans" panose="020B0606030504020204" pitchFamily="34" charset="0"/>
                <a:ea typeface="Open Sans" panose="020B0606030504020204" pitchFamily="34" charset="0"/>
                <a:cs typeface="Open Sans" panose="020B0606030504020204" pitchFamily="34" charset="0"/>
              </a:rPr>
              <a:t>LET’S BRAINSTORM: HOW CAN AHMED’S BEHAVIORS HELP HIS BUSINESS?</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77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6BC7CBEF-698C-8566-4F28-00309AB66CF5}"/>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You got this! Here are a few additional business benefits…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39541CA4-4119-0D61-A836-207922BF9AA0}"/>
              </a:ext>
              <a:ext uri="{C183D7F6-B498-43B3-948B-1728B52AA6E4}">
                <adec:decorative xmlns:adec="http://schemas.microsoft.com/office/drawing/2017/decorative" val="1"/>
              </a:ext>
            </a:extLst>
          </p:cNvPr>
          <p:cNvSpPr/>
          <p:nvPr/>
        </p:nvSpPr>
        <p:spPr>
          <a:xfrm>
            <a:off x="2522694" y="1838332"/>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MORE LOYAL CUSTOMERS WHO RECOMMEND OTHERS</a:t>
            </a:r>
            <a:endParaRPr lang="en-GB"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292D84CD-DC46-F571-15A9-5238865296E7}"/>
              </a:ext>
              <a:ext uri="{C183D7F6-B498-43B3-948B-1728B52AA6E4}">
                <adec:decorative xmlns:adec="http://schemas.microsoft.com/office/drawing/2017/decorative" val="1"/>
              </a:ext>
            </a:extLst>
          </p:cNvPr>
          <p:cNvSpPr/>
          <p:nvPr/>
        </p:nvSpPr>
        <p:spPr>
          <a:xfrm>
            <a:off x="2522694" y="2386033"/>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STRONGER REPUTATION</a:t>
            </a: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39DD7DF2-D733-860A-6837-84E0E23BDDED}"/>
              </a:ext>
              <a:ext uri="{C183D7F6-B498-43B3-948B-1728B52AA6E4}">
                <adec:decorative xmlns:adec="http://schemas.microsoft.com/office/drawing/2017/decorative" val="1"/>
              </a:ext>
            </a:extLst>
          </p:cNvPr>
          <p:cNvSpPr/>
          <p:nvPr/>
        </p:nvSpPr>
        <p:spPr>
          <a:xfrm>
            <a:off x="2522694" y="2933734"/>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REDUCED RISKS AND LEGAL PENALTIES</a:t>
            </a:r>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C9ACA90-EAE5-2FB3-99C9-9CC484C73494}"/>
              </a:ext>
            </a:extLst>
          </p:cNvPr>
          <p:cNvSpPr/>
          <p:nvPr/>
        </p:nvSpPr>
        <p:spPr>
          <a:xfrm>
            <a:off x="1838831" y="293131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2" name="Oval 11">
            <a:extLst>
              <a:ext uri="{FF2B5EF4-FFF2-40B4-BE49-F238E27FC236}">
                <a16:creationId xmlns:a16="http://schemas.microsoft.com/office/drawing/2014/main" id="{C8A3A7E0-1290-7876-1A34-E079B132B59A}"/>
              </a:ext>
            </a:extLst>
          </p:cNvPr>
          <p:cNvSpPr/>
          <p:nvPr/>
        </p:nvSpPr>
        <p:spPr>
          <a:xfrm>
            <a:off x="1838831" y="183494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3" name="Oval 12">
            <a:extLst>
              <a:ext uri="{FF2B5EF4-FFF2-40B4-BE49-F238E27FC236}">
                <a16:creationId xmlns:a16="http://schemas.microsoft.com/office/drawing/2014/main" id="{F02AC796-A7AA-C74A-49FB-B05D5B3213A8}"/>
              </a:ext>
            </a:extLst>
          </p:cNvPr>
          <p:cNvSpPr/>
          <p:nvPr/>
        </p:nvSpPr>
        <p:spPr>
          <a:xfrm>
            <a:off x="1838831" y="238312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4" name="Rectangle 13">
            <a:extLst>
              <a:ext uri="{FF2B5EF4-FFF2-40B4-BE49-F238E27FC236}">
                <a16:creationId xmlns:a16="http://schemas.microsoft.com/office/drawing/2014/main" id="{B57D3E17-AAF2-302C-1F96-5405AC9BDBB9}"/>
              </a:ext>
              <a:ext uri="{C183D7F6-B498-43B3-948B-1728B52AA6E4}">
                <adec:decorative xmlns:adec="http://schemas.microsoft.com/office/drawing/2017/decorative" val="1"/>
              </a:ext>
            </a:extLst>
          </p:cNvPr>
          <p:cNvSpPr/>
          <p:nvPr/>
        </p:nvSpPr>
        <p:spPr>
          <a:xfrm>
            <a:off x="2522694" y="3481435"/>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HIGHER EMPLOYEE MORALE AND LOWER STAFF TURNOVER</a:t>
            </a:r>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9B3B48DD-6FF9-7DA9-0313-B1125AE0F24C}"/>
              </a:ext>
              <a:ext uri="{C183D7F6-B498-43B3-948B-1728B52AA6E4}">
                <adec:decorative xmlns:adec="http://schemas.microsoft.com/office/drawing/2017/decorative" val="1"/>
              </a:ext>
            </a:extLst>
          </p:cNvPr>
          <p:cNvSpPr/>
          <p:nvPr/>
        </p:nvSpPr>
        <p:spPr>
          <a:xfrm>
            <a:off x="2522694" y="4029136"/>
            <a:ext cx="9196064" cy="26613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STRONGER PARTNERSHIPS WITH LARGER FIRMS, BANKS, SUPPLIERS</a:t>
            </a:r>
          </a:p>
        </p:txBody>
      </p:sp>
      <p:sp>
        <p:nvSpPr>
          <p:cNvPr id="18" name="Oval 17">
            <a:extLst>
              <a:ext uri="{FF2B5EF4-FFF2-40B4-BE49-F238E27FC236}">
                <a16:creationId xmlns:a16="http://schemas.microsoft.com/office/drawing/2014/main" id="{765573C7-7266-3A00-7266-3EA22B2F76F7}"/>
              </a:ext>
            </a:extLst>
          </p:cNvPr>
          <p:cNvSpPr/>
          <p:nvPr/>
        </p:nvSpPr>
        <p:spPr>
          <a:xfrm>
            <a:off x="1838831" y="347949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Oval 18">
            <a:extLst>
              <a:ext uri="{FF2B5EF4-FFF2-40B4-BE49-F238E27FC236}">
                <a16:creationId xmlns:a16="http://schemas.microsoft.com/office/drawing/2014/main" id="{1D8D4CEB-5F9F-2DA2-A602-9DE152820692}"/>
              </a:ext>
            </a:extLst>
          </p:cNvPr>
          <p:cNvSpPr/>
          <p:nvPr/>
        </p:nvSpPr>
        <p:spPr>
          <a:xfrm>
            <a:off x="1838831" y="402768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Rectangle 21">
            <a:extLst>
              <a:ext uri="{FF2B5EF4-FFF2-40B4-BE49-F238E27FC236}">
                <a16:creationId xmlns:a16="http://schemas.microsoft.com/office/drawing/2014/main" id="{79016D0B-84B5-4631-8131-63A5C96A7F6B}"/>
              </a:ext>
              <a:ext uri="{C183D7F6-B498-43B3-948B-1728B52AA6E4}">
                <adec:decorative xmlns:adec="http://schemas.microsoft.com/office/drawing/2017/decorative" val="1"/>
              </a:ext>
            </a:extLst>
          </p:cNvPr>
          <p:cNvSpPr/>
          <p:nvPr/>
        </p:nvSpPr>
        <p:spPr>
          <a:xfrm>
            <a:off x="2522694" y="4576837"/>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BETTER ACCESS TO CREDIT</a:t>
            </a:r>
          </a:p>
        </p:txBody>
      </p:sp>
      <p:sp>
        <p:nvSpPr>
          <p:cNvPr id="23" name="Oval 22">
            <a:extLst>
              <a:ext uri="{FF2B5EF4-FFF2-40B4-BE49-F238E27FC236}">
                <a16:creationId xmlns:a16="http://schemas.microsoft.com/office/drawing/2014/main" id="{E340AA48-BF74-A75F-5143-01C391C8CC4F}"/>
              </a:ext>
            </a:extLst>
          </p:cNvPr>
          <p:cNvSpPr/>
          <p:nvPr/>
        </p:nvSpPr>
        <p:spPr>
          <a:xfrm>
            <a:off x="1838831" y="457586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4" name="Rectangle 23">
            <a:extLst>
              <a:ext uri="{FF2B5EF4-FFF2-40B4-BE49-F238E27FC236}">
                <a16:creationId xmlns:a16="http://schemas.microsoft.com/office/drawing/2014/main" id="{E88160BD-6FF0-3096-2F5D-A8A411BA0F7F}"/>
              </a:ext>
              <a:ext uri="{C183D7F6-B498-43B3-948B-1728B52AA6E4}">
                <adec:decorative xmlns:adec="http://schemas.microsoft.com/office/drawing/2017/decorative" val="1"/>
              </a:ext>
            </a:extLst>
          </p:cNvPr>
          <p:cNvSpPr/>
          <p:nvPr/>
        </p:nvSpPr>
        <p:spPr>
          <a:xfrm>
            <a:off x="2522694" y="5124538"/>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LONG-TERM GROWTH</a:t>
            </a:r>
          </a:p>
        </p:txBody>
      </p:sp>
      <p:sp>
        <p:nvSpPr>
          <p:cNvPr id="26" name="Oval 25">
            <a:extLst>
              <a:ext uri="{FF2B5EF4-FFF2-40B4-BE49-F238E27FC236}">
                <a16:creationId xmlns:a16="http://schemas.microsoft.com/office/drawing/2014/main" id="{DD3F43B4-0791-E788-D210-E846E2CC0F20}"/>
              </a:ext>
            </a:extLst>
          </p:cNvPr>
          <p:cNvSpPr/>
          <p:nvPr/>
        </p:nvSpPr>
        <p:spPr>
          <a:xfrm>
            <a:off x="1838831" y="512405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8" name="Rectangle 27">
            <a:extLst>
              <a:ext uri="{FF2B5EF4-FFF2-40B4-BE49-F238E27FC236}">
                <a16:creationId xmlns:a16="http://schemas.microsoft.com/office/drawing/2014/main" id="{ED00E0BC-3648-D86D-8497-34C794EAE48D}"/>
              </a:ext>
              <a:ext uri="{C183D7F6-B498-43B3-948B-1728B52AA6E4}">
                <adec:decorative xmlns:adec="http://schemas.microsoft.com/office/drawing/2017/decorative" val="1"/>
              </a:ext>
            </a:extLst>
          </p:cNvPr>
          <p:cNvSpPr/>
          <p:nvPr/>
        </p:nvSpPr>
        <p:spPr>
          <a:xfrm>
            <a:off x="2522694" y="5672238"/>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INCREASED SALES AND CROSS-SELLS</a:t>
            </a:r>
          </a:p>
        </p:txBody>
      </p:sp>
      <p:sp>
        <p:nvSpPr>
          <p:cNvPr id="29" name="Oval 28">
            <a:extLst>
              <a:ext uri="{FF2B5EF4-FFF2-40B4-BE49-F238E27FC236}">
                <a16:creationId xmlns:a16="http://schemas.microsoft.com/office/drawing/2014/main" id="{754FC2DD-62E8-B9BE-063B-34B5AF85AC26}"/>
              </a:ext>
            </a:extLst>
          </p:cNvPr>
          <p:cNvSpPr/>
          <p:nvPr/>
        </p:nvSpPr>
        <p:spPr>
          <a:xfrm>
            <a:off x="1838831" y="567223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8</a:t>
            </a:r>
          </a:p>
        </p:txBody>
      </p:sp>
    </p:spTree>
    <p:extLst>
      <p:ext uri="{BB962C8B-B14F-4D97-AF65-F5344CB8AC3E}">
        <p14:creationId xmlns:p14="http://schemas.microsoft.com/office/powerpoint/2010/main" val="57493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Remember these 8 principles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pic>
        <p:nvPicPr>
          <p:cNvPr id="6" name="Elemento grafico 2">
            <a:extLst>
              <a:ext uri="{FF2B5EF4-FFF2-40B4-BE49-F238E27FC236}">
                <a16:creationId xmlns:a16="http://schemas.microsoft.com/office/drawing/2014/main" id="{99457A07-1ED4-E6AD-7439-1F863587A6C9}"/>
              </a:ext>
            </a:extLst>
          </p:cNvPr>
          <p:cNvPicPr/>
          <p:nvPr/>
        </p:nvPicPr>
        <p:blipFill>
          <a:blip r:embed="rId3">
            <a:extLst>
              <a:ext uri="{96DAC541-7B7A-43D3-8B79-37D633B846F1}">
                <asvg:svgBlip xmlns:asvg="http://schemas.microsoft.com/office/drawing/2016/SVG/main" r:embed="rId4"/>
              </a:ext>
            </a:extLst>
          </a:blip>
          <a:stretch>
            <a:fillRect/>
          </a:stretch>
        </p:blipFill>
        <p:spPr>
          <a:xfrm>
            <a:off x="1680414" y="1630528"/>
            <a:ext cx="8847221" cy="4611037"/>
          </a:xfrm>
          <a:prstGeom prst="rect">
            <a:avLst/>
          </a:prstGeom>
        </p:spPr>
      </p:pic>
      <p:sp>
        <p:nvSpPr>
          <p:cNvPr id="7" name="Rectangle 6">
            <a:extLst>
              <a:ext uri="{FF2B5EF4-FFF2-40B4-BE49-F238E27FC236}">
                <a16:creationId xmlns:a16="http://schemas.microsoft.com/office/drawing/2014/main" id="{E8076D1F-2734-E288-639D-330CB7D4BAF1}"/>
              </a:ext>
              <a:ext uri="{C183D7F6-B498-43B3-948B-1728B52AA6E4}">
                <adec:decorative xmlns:adec="http://schemas.microsoft.com/office/drawing/2017/decorative" val="1"/>
              </a:ext>
            </a:extLst>
          </p:cNvPr>
          <p:cNvSpPr/>
          <p:nvPr/>
        </p:nvSpPr>
        <p:spPr>
          <a:xfrm>
            <a:off x="2522694" y="1838332"/>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AM RESPECTFUL TO ALL MY CLIENTS</a:t>
            </a:r>
            <a:endParaRPr lang="en-GB"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9610B34E-2242-F82E-1CDC-CE3AC4D7F741}"/>
              </a:ext>
              <a:ext uri="{C183D7F6-B498-43B3-948B-1728B52AA6E4}">
                <adec:decorative xmlns:adec="http://schemas.microsoft.com/office/drawing/2017/decorative" val="1"/>
              </a:ext>
            </a:extLst>
          </p:cNvPr>
          <p:cNvSpPr/>
          <p:nvPr/>
        </p:nvSpPr>
        <p:spPr>
          <a:xfrm>
            <a:off x="2522694" y="2386033"/>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AM PATIENT AND FAIR</a:t>
            </a: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03395E3-7412-3AE2-41DE-0A1C39EEAE5D}"/>
              </a:ext>
              <a:ext uri="{C183D7F6-B498-43B3-948B-1728B52AA6E4}">
                <adec:decorative xmlns:adec="http://schemas.microsoft.com/office/drawing/2017/decorative" val="1"/>
              </a:ext>
            </a:extLst>
          </p:cNvPr>
          <p:cNvSpPr/>
          <p:nvPr/>
        </p:nvSpPr>
        <p:spPr>
          <a:xfrm>
            <a:off x="2522694" y="2933734"/>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DO NOT EXPLOIT OR ABUSE MY CLIENTS</a:t>
            </a: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C7BDD82A-B588-DDF6-079B-3A6B938F465F}"/>
              </a:ext>
            </a:extLst>
          </p:cNvPr>
          <p:cNvSpPr/>
          <p:nvPr/>
        </p:nvSpPr>
        <p:spPr>
          <a:xfrm>
            <a:off x="1838831" y="293131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Oval 10">
            <a:extLst>
              <a:ext uri="{FF2B5EF4-FFF2-40B4-BE49-F238E27FC236}">
                <a16:creationId xmlns:a16="http://schemas.microsoft.com/office/drawing/2014/main" id="{5E01315C-9E12-3520-3977-FF51429F6395}"/>
              </a:ext>
            </a:extLst>
          </p:cNvPr>
          <p:cNvSpPr/>
          <p:nvPr/>
        </p:nvSpPr>
        <p:spPr>
          <a:xfrm>
            <a:off x="1838831" y="183494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2" name="Oval 11">
            <a:extLst>
              <a:ext uri="{FF2B5EF4-FFF2-40B4-BE49-F238E27FC236}">
                <a16:creationId xmlns:a16="http://schemas.microsoft.com/office/drawing/2014/main" id="{DC821F38-2836-E59D-C597-D52F15E93A55}"/>
              </a:ext>
            </a:extLst>
          </p:cNvPr>
          <p:cNvSpPr/>
          <p:nvPr/>
        </p:nvSpPr>
        <p:spPr>
          <a:xfrm>
            <a:off x="1838831" y="238312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3" name="Rectangle 12">
            <a:extLst>
              <a:ext uri="{FF2B5EF4-FFF2-40B4-BE49-F238E27FC236}">
                <a16:creationId xmlns:a16="http://schemas.microsoft.com/office/drawing/2014/main" id="{DA87D638-8967-0A48-705E-A703D447B5FF}"/>
              </a:ext>
              <a:ext uri="{C183D7F6-B498-43B3-948B-1728B52AA6E4}">
                <adec:decorative xmlns:adec="http://schemas.microsoft.com/office/drawing/2017/decorative" val="1"/>
              </a:ext>
            </a:extLst>
          </p:cNvPr>
          <p:cNvSpPr/>
          <p:nvPr/>
        </p:nvSpPr>
        <p:spPr>
          <a:xfrm>
            <a:off x="2522694" y="3481435"/>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FOLLOW THE RULES AND LAWS</a:t>
            </a:r>
            <a:endParaRPr lang="en-GB" sz="2000" b="1">
              <a:solidFill>
                <a:srgbClr val="950158"/>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endParaRPr lang="en-GB" sz="10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79A3D2B4-501B-8C7F-7B43-BFBC27876179}"/>
              </a:ext>
              <a:ext uri="{C183D7F6-B498-43B3-948B-1728B52AA6E4}">
                <adec:decorative xmlns:adec="http://schemas.microsoft.com/office/drawing/2017/decorative" val="1"/>
              </a:ext>
            </a:extLst>
          </p:cNvPr>
          <p:cNvSpPr/>
          <p:nvPr/>
        </p:nvSpPr>
        <p:spPr>
          <a:xfrm>
            <a:off x="2522694" y="4029136"/>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KEEP MY CLIENTS’ PRIVATE INFORMATION SAFE</a:t>
            </a:r>
          </a:p>
        </p:txBody>
      </p:sp>
      <p:sp>
        <p:nvSpPr>
          <p:cNvPr id="15" name="Rectangle 14">
            <a:extLst>
              <a:ext uri="{FF2B5EF4-FFF2-40B4-BE49-F238E27FC236}">
                <a16:creationId xmlns:a16="http://schemas.microsoft.com/office/drawing/2014/main" id="{E44BFC07-5CC3-4AB0-7469-DE6FC5AF03E9}"/>
              </a:ext>
              <a:ext uri="{C183D7F6-B498-43B3-948B-1728B52AA6E4}">
                <adec:decorative xmlns:adec="http://schemas.microsoft.com/office/drawing/2017/decorative" val="1"/>
              </a:ext>
            </a:extLst>
          </p:cNvPr>
          <p:cNvSpPr/>
          <p:nvPr/>
        </p:nvSpPr>
        <p:spPr>
          <a:xfrm>
            <a:off x="2522694" y="4576837"/>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SAY NO TO BRIBES AND CORRUPTION</a:t>
            </a:r>
          </a:p>
        </p:txBody>
      </p:sp>
      <p:sp>
        <p:nvSpPr>
          <p:cNvPr id="16" name="Oval 15">
            <a:extLst>
              <a:ext uri="{FF2B5EF4-FFF2-40B4-BE49-F238E27FC236}">
                <a16:creationId xmlns:a16="http://schemas.microsoft.com/office/drawing/2014/main" id="{3BB1BDB2-0D90-D6D9-7204-AA787E344BC1}"/>
              </a:ext>
            </a:extLst>
          </p:cNvPr>
          <p:cNvSpPr/>
          <p:nvPr/>
        </p:nvSpPr>
        <p:spPr>
          <a:xfrm>
            <a:off x="1838831" y="457586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7" name="Oval 16">
            <a:extLst>
              <a:ext uri="{FF2B5EF4-FFF2-40B4-BE49-F238E27FC236}">
                <a16:creationId xmlns:a16="http://schemas.microsoft.com/office/drawing/2014/main" id="{C3C7131D-2107-4CD1-2471-20EF6EA213F8}"/>
              </a:ext>
            </a:extLst>
          </p:cNvPr>
          <p:cNvSpPr/>
          <p:nvPr/>
        </p:nvSpPr>
        <p:spPr>
          <a:xfrm>
            <a:off x="1838831" y="347949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Oval 17">
            <a:extLst>
              <a:ext uri="{FF2B5EF4-FFF2-40B4-BE49-F238E27FC236}">
                <a16:creationId xmlns:a16="http://schemas.microsoft.com/office/drawing/2014/main" id="{1F9927DC-7D9F-9B70-155D-77BFD7C2251F}"/>
              </a:ext>
            </a:extLst>
          </p:cNvPr>
          <p:cNvSpPr/>
          <p:nvPr/>
        </p:nvSpPr>
        <p:spPr>
          <a:xfrm>
            <a:off x="1838831" y="402768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Rectangle 18">
            <a:extLst>
              <a:ext uri="{FF2B5EF4-FFF2-40B4-BE49-F238E27FC236}">
                <a16:creationId xmlns:a16="http://schemas.microsoft.com/office/drawing/2014/main" id="{FBD06903-8BD0-0F44-3524-B8D6A219F888}"/>
              </a:ext>
              <a:ext uri="{C183D7F6-B498-43B3-948B-1728B52AA6E4}">
                <adec:decorative xmlns:adec="http://schemas.microsoft.com/office/drawing/2017/decorative" val="1"/>
              </a:ext>
            </a:extLst>
          </p:cNvPr>
          <p:cNvSpPr/>
          <p:nvPr/>
        </p:nvSpPr>
        <p:spPr>
          <a:xfrm>
            <a:off x="2522694" y="5124538"/>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AM RESPONSIBLE AND TRANSPARENT</a:t>
            </a:r>
          </a:p>
        </p:txBody>
      </p:sp>
      <p:sp>
        <p:nvSpPr>
          <p:cNvPr id="20" name="Rectangle 19">
            <a:extLst>
              <a:ext uri="{FF2B5EF4-FFF2-40B4-BE49-F238E27FC236}">
                <a16:creationId xmlns:a16="http://schemas.microsoft.com/office/drawing/2014/main" id="{F4AB7896-6F19-9DAE-1C12-C92EF013FC15}"/>
              </a:ext>
              <a:ext uri="{C183D7F6-B498-43B3-948B-1728B52AA6E4}">
                <adec:decorative xmlns:adec="http://schemas.microsoft.com/office/drawing/2017/decorative" val="1"/>
              </a:ext>
            </a:extLst>
          </p:cNvPr>
          <p:cNvSpPr/>
          <p:nvPr/>
        </p:nvSpPr>
        <p:spPr>
          <a:xfrm>
            <a:off x="2522694" y="5672238"/>
            <a:ext cx="7776000" cy="392400"/>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rgbClr val="950158"/>
                </a:solidFill>
                <a:latin typeface="Open Sans" panose="020B0606030504020204" pitchFamily="34" charset="0"/>
                <a:ea typeface="Open Sans" panose="020B0606030504020204" pitchFamily="34" charset="0"/>
                <a:cs typeface="Open Sans" panose="020B0606030504020204" pitchFamily="34" charset="0"/>
              </a:rPr>
              <a:t>I SPEAK UP IF SOMETHING IS WRONG</a:t>
            </a:r>
          </a:p>
        </p:txBody>
      </p:sp>
      <p:sp>
        <p:nvSpPr>
          <p:cNvPr id="21" name="Oval 20">
            <a:extLst>
              <a:ext uri="{FF2B5EF4-FFF2-40B4-BE49-F238E27FC236}">
                <a16:creationId xmlns:a16="http://schemas.microsoft.com/office/drawing/2014/main" id="{B91AF389-D786-6879-272A-BB43D63B4B54}"/>
              </a:ext>
            </a:extLst>
          </p:cNvPr>
          <p:cNvSpPr/>
          <p:nvPr/>
        </p:nvSpPr>
        <p:spPr>
          <a:xfrm>
            <a:off x="1838831" y="5124054"/>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2" name="Oval 21">
            <a:extLst>
              <a:ext uri="{FF2B5EF4-FFF2-40B4-BE49-F238E27FC236}">
                <a16:creationId xmlns:a16="http://schemas.microsoft.com/office/drawing/2014/main" id="{29563076-558C-4AFD-D64F-7A6DF70B1261}"/>
              </a:ext>
            </a:extLst>
          </p:cNvPr>
          <p:cNvSpPr/>
          <p:nvPr/>
        </p:nvSpPr>
        <p:spPr>
          <a:xfrm>
            <a:off x="1838831" y="5672239"/>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8</a:t>
            </a:r>
          </a:p>
        </p:txBody>
      </p:sp>
    </p:spTree>
    <p:extLst>
      <p:ext uri="{BB962C8B-B14F-4D97-AF65-F5344CB8AC3E}">
        <p14:creationId xmlns:p14="http://schemas.microsoft.com/office/powerpoint/2010/main" val="214500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680042-9E5A-56B9-8ABA-1ECC74ECE8D0}"/>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Let’s look at some examples!</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3B786FE-79CF-96F7-2529-38D4B1E873C3}"/>
              </a:ext>
            </a:extLst>
          </p:cNvPr>
          <p:cNvSpPr txBox="1"/>
          <p:nvPr/>
        </p:nvSpPr>
        <p:spPr>
          <a:xfrm>
            <a:off x="3361883" y="499574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IS THERE A PROBLEM? WHAT DO YOU DO?</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E2FA8A4C-1856-A5EE-F47D-D8CFB2E80AE2}"/>
              </a:ext>
            </a:extLst>
          </p:cNvPr>
          <p:cNvSpPr/>
          <p:nvPr/>
        </p:nvSpPr>
        <p:spPr>
          <a:xfrm>
            <a:off x="1793965" y="1815049"/>
            <a:ext cx="8604069" cy="2677656"/>
          </a:xfrm>
          <a:prstGeom prst="roundRect">
            <a:avLst/>
          </a:prstGeom>
          <a:solidFill>
            <a:srgbClr val="9501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5A56E9-B5EE-BB92-169B-3C1D05764CBF}"/>
              </a:ext>
            </a:extLst>
          </p:cNvPr>
          <p:cNvSpPr txBox="1"/>
          <p:nvPr/>
        </p:nvSpPr>
        <p:spPr>
          <a:xfrm>
            <a:off x="2274793" y="2205790"/>
            <a:ext cx="7642412" cy="2246769"/>
          </a:xfrm>
          <a:prstGeom prst="rect">
            <a:avLst/>
          </a:prstGeom>
          <a:noFill/>
        </p:spPr>
        <p:txBody>
          <a:bodyPr wrap="square">
            <a:spAutoFit/>
          </a:bodyPr>
          <a:lstStyle/>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An elderly lady approaches your colleague to ask for help. She has already come three times to see you and your colleagues this week. She does not speak your language very well. </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Your colleague loses his patience and shouts at her to go away. There are a lot of other people waiting in line to get help.</a:t>
            </a:r>
          </a:p>
          <a:p>
            <a:endParaRPr lang="en-US" sz="200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7395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2">
            <a:extLst>
              <a:ext uri="{96DAC541-7B7A-43D3-8B79-37D633B846F1}">
                <asvg:svgBlip xmlns:asvg="http://schemas.microsoft.com/office/drawing/2016/SVG/main" r:embed="rId3"/>
              </a:ext>
            </a:extLst>
          </a:blip>
          <a:stretch>
            <a:fillRect/>
          </a:stretch>
        </p:blipFill>
        <p:spPr>
          <a:xfrm>
            <a:off x="7041496" y="2239673"/>
            <a:ext cx="4705190" cy="3445510"/>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85538"/>
            <a:ext cx="4463716" cy="3133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2">
            <a:extLst>
              <a:ext uri="{96DAC541-7B7A-43D3-8B79-37D633B846F1}">
                <asvg:svgBlip xmlns:asvg="http://schemas.microsoft.com/office/drawing/2016/SVG/main" r:embed="rId3"/>
              </a:ext>
            </a:extLst>
          </a:blip>
          <a:stretch>
            <a:fillRect/>
          </a:stretch>
        </p:blipFill>
        <p:spPr>
          <a:xfrm>
            <a:off x="360106" y="2239673"/>
            <a:ext cx="4705190" cy="3445510"/>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85538"/>
            <a:ext cx="4463716" cy="3133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647E36-5AF5-B93A-2A95-47022F3457CC}"/>
              </a:ext>
            </a:extLst>
          </p:cNvPr>
          <p:cNvSpPr>
            <a:spLocks noGrp="1"/>
          </p:cNvSpPr>
          <p:nvPr>
            <p:ph type="title"/>
          </p:nvPr>
        </p:nvSpPr>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9910EE9-C522-74D6-2919-C3087B8506CF}"/>
              </a:ext>
            </a:extLst>
          </p:cNvPr>
          <p:cNvSpPr txBox="1"/>
          <p:nvPr/>
        </p:nvSpPr>
        <p:spPr>
          <a:xfrm>
            <a:off x="3191375" y="1470410"/>
            <a:ext cx="6093994" cy="369332"/>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AM RESPECTFUL TO ALL MY CLIENTS</a:t>
            </a:r>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502939"/>
            <a:ext cx="4282161" cy="3016210"/>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Clients may lack the </a:t>
            </a:r>
            <a:r>
              <a:rPr lang="en-GB">
                <a:solidFill>
                  <a:srgbClr val="000000"/>
                </a:solidFill>
                <a:latin typeface="Arial" panose="020B0604020202020204" pitchFamily="34" charset="0"/>
                <a:ea typeface="Open Sans" panose="020B0606030504020204" pitchFamily="34" charset="0"/>
                <a:cs typeface="Arial" panose="020B0604020202020204" pitchFamily="34" charset="0"/>
              </a:rPr>
              <a:t>safety and familiarity</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they previously enjoyed in their country or community.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All clients deserve to be treated with the same customer care, regardless of their sex, origin or background</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a client may have recently fled from their home and is exhausted and afraid. </a:t>
            </a: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33666"/>
            <a:ext cx="4463716" cy="2662267"/>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Always be respectful</a:t>
            </a:r>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and considerate towards clients.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Degrading comments or behaviour is not acceptable.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what you say and how you say it matters.</a:t>
            </a:r>
          </a:p>
          <a:p>
            <a:pPr marL="171450" indent="-171450">
              <a:buFont typeface="Arial" panose="020B0604020202020204" pitchFamily="34" charset="0"/>
              <a:buChar char="•"/>
            </a:pP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Think about how you would like to be treated. </a:t>
            </a: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19" name="Picture 18">
            <a:extLst>
              <a:ext uri="{FF2B5EF4-FFF2-40B4-BE49-F238E27FC236}">
                <a16:creationId xmlns:a16="http://schemas.microsoft.com/office/drawing/2014/main" id="{388089CE-8C48-28FF-BB7C-E7312204A306}"/>
              </a:ext>
            </a:extLst>
          </p:cNvPr>
          <p:cNvPicPr preferRelativeResize="0">
            <a:picLocks/>
          </p:cNvPicPr>
          <p:nvPr/>
        </p:nvPicPr>
        <p:blipFill>
          <a:blip r:embed="rId4"/>
          <a:stretch>
            <a:fillRect/>
          </a:stretch>
        </p:blipFill>
        <p:spPr>
          <a:xfrm>
            <a:off x="5025297" y="2726199"/>
            <a:ext cx="2077200" cy="2077200"/>
          </a:xfrm>
          <a:prstGeom prst="ellipse">
            <a:avLst/>
          </a:prstGeom>
          <a:ln w="190500" cap="rnd">
            <a:noFill/>
            <a:prstDash val="solid"/>
          </a:ln>
          <a:effectLst/>
        </p:spPr>
      </p:pic>
    </p:spTree>
    <p:extLst>
      <p:ext uri="{BB962C8B-B14F-4D97-AF65-F5344CB8AC3E}">
        <p14:creationId xmlns:p14="http://schemas.microsoft.com/office/powerpoint/2010/main" val="347181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lemento grafico 2">
            <a:extLst>
              <a:ext uri="{FF2B5EF4-FFF2-40B4-BE49-F238E27FC236}">
                <a16:creationId xmlns:a16="http://schemas.microsoft.com/office/drawing/2014/main" id="{C9F3ACAC-461E-2AB6-16C1-2A76B4C1015C}"/>
              </a:ext>
            </a:extLst>
          </p:cNvPr>
          <p:cNvPicPr/>
          <p:nvPr/>
        </p:nvPicPr>
        <p:blipFill>
          <a:blip r:embed="rId2">
            <a:extLst>
              <a:ext uri="{96DAC541-7B7A-43D3-8B79-37D633B846F1}">
                <asvg:svgBlip xmlns:asvg="http://schemas.microsoft.com/office/drawing/2016/SVG/main" r:embed="rId3"/>
              </a:ext>
            </a:extLst>
          </a:blip>
          <a:stretch>
            <a:fillRect/>
          </a:stretch>
        </p:blipFill>
        <p:spPr>
          <a:xfrm>
            <a:off x="7041496" y="2223631"/>
            <a:ext cx="4705190" cy="3122403"/>
          </a:xfrm>
          <a:prstGeom prst="rect">
            <a:avLst/>
          </a:prstGeom>
        </p:spPr>
      </p:pic>
      <p:sp>
        <p:nvSpPr>
          <p:cNvPr id="17" name="Rectangle 16">
            <a:extLst>
              <a:ext uri="{FF2B5EF4-FFF2-40B4-BE49-F238E27FC236}">
                <a16:creationId xmlns:a16="http://schemas.microsoft.com/office/drawing/2014/main" id="{279E01D1-6CFE-9FD4-CCE6-C4F9CA97702B}"/>
              </a:ext>
            </a:extLst>
          </p:cNvPr>
          <p:cNvSpPr/>
          <p:nvPr/>
        </p:nvSpPr>
        <p:spPr>
          <a:xfrm>
            <a:off x="716265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Elemento grafico 2">
            <a:extLst>
              <a:ext uri="{FF2B5EF4-FFF2-40B4-BE49-F238E27FC236}">
                <a16:creationId xmlns:a16="http://schemas.microsoft.com/office/drawing/2014/main" id="{F7A14761-B991-0F52-CBDB-BAFD06EED7E4}"/>
              </a:ext>
            </a:extLst>
          </p:cNvPr>
          <p:cNvPicPr/>
          <p:nvPr/>
        </p:nvPicPr>
        <p:blipFill>
          <a:blip r:embed="rId2">
            <a:extLst>
              <a:ext uri="{96DAC541-7B7A-43D3-8B79-37D633B846F1}">
                <asvg:svgBlip xmlns:asvg="http://schemas.microsoft.com/office/drawing/2016/SVG/main" r:embed="rId3"/>
              </a:ext>
            </a:extLst>
          </a:blip>
          <a:stretch>
            <a:fillRect/>
          </a:stretch>
        </p:blipFill>
        <p:spPr>
          <a:xfrm>
            <a:off x="360106" y="2223631"/>
            <a:ext cx="4705190" cy="3122403"/>
          </a:xfrm>
          <a:prstGeom prst="rect">
            <a:avLst/>
          </a:prstGeom>
        </p:spPr>
      </p:pic>
      <p:sp>
        <p:nvSpPr>
          <p:cNvPr id="15" name="Rectangle 14">
            <a:extLst>
              <a:ext uri="{FF2B5EF4-FFF2-40B4-BE49-F238E27FC236}">
                <a16:creationId xmlns:a16="http://schemas.microsoft.com/office/drawing/2014/main" id="{D53C3EB9-5A2D-8550-CD31-7B71906F24E3}"/>
              </a:ext>
            </a:extLst>
          </p:cNvPr>
          <p:cNvSpPr/>
          <p:nvPr/>
        </p:nvSpPr>
        <p:spPr>
          <a:xfrm>
            <a:off x="481265" y="2369496"/>
            <a:ext cx="4463716" cy="2820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10EE9-C522-74D6-2919-C3087B8506CF}"/>
              </a:ext>
            </a:extLst>
          </p:cNvPr>
          <p:cNvSpPr txBox="1"/>
          <p:nvPr/>
        </p:nvSpPr>
        <p:spPr>
          <a:xfrm>
            <a:off x="3191375" y="1470410"/>
            <a:ext cx="6093994" cy="646331"/>
          </a:xfrm>
          <a:prstGeom prst="rect">
            <a:avLst/>
          </a:prstGeom>
          <a:noFill/>
        </p:spPr>
        <p:txBody>
          <a:bodyPr wrap="square">
            <a:spAutoFit/>
          </a:bodyPr>
          <a:lstStyle/>
          <a:p>
            <a:r>
              <a:rPr lang="en-GB" sz="1800" b="1">
                <a:solidFill>
                  <a:srgbClr val="950158"/>
                </a:solidFill>
                <a:latin typeface="Open Sans" panose="020B0606030504020204" pitchFamily="34" charset="0"/>
                <a:ea typeface="Open Sans" panose="020B0606030504020204" pitchFamily="34" charset="0"/>
                <a:cs typeface="Open Sans" panose="020B0606030504020204" pitchFamily="34" charset="0"/>
              </a:rPr>
              <a:t>I AM PATIENT AND FAIR</a:t>
            </a:r>
          </a:p>
          <a:p>
            <a:endPar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2C97A1C-2374-D041-F3D3-8DA1A9B06B1F}"/>
              </a:ext>
            </a:extLst>
          </p:cNvPr>
          <p:cNvSpPr txBox="1"/>
          <p:nvPr/>
        </p:nvSpPr>
        <p:spPr>
          <a:xfrm>
            <a:off x="566567" y="2486897"/>
            <a:ext cx="4282161" cy="1908215"/>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Why is it important? </a:t>
            </a:r>
          </a:p>
          <a:p>
            <a:endParaRPr lang="en-GB" sz="500" b="1">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Clients may use financial services for the first time and not be familiar with procedures. </a:t>
            </a:r>
          </a:p>
          <a:p>
            <a:pPr marL="171450" indent="-171450">
              <a:buFont typeface="Arial" panose="020B0604020202020204" pitchFamily="34" charset="0"/>
              <a:buChar char="•"/>
            </a:pPr>
            <a:endParaRPr lang="en-GB" sz="500">
              <a:solidFill>
                <a:srgbClr val="000000"/>
              </a:solidFill>
              <a:latin typeface="Arial" panose="020B0604020202020204" pitchFamily="34" charset="0"/>
              <a:ea typeface="Open Sans" panose="020B0606030504020204" pitchFamily="34" charset="0"/>
              <a:cs typeface="Arial" panose="020B0604020202020204" pitchFamily="34" charset="0"/>
            </a:endParaRPr>
          </a:p>
          <a:p>
            <a:r>
              <a:rPr lang="en-GB" sz="1800" i="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 example, a client may not speak the local language or not know how to read. </a:t>
            </a:r>
          </a:p>
        </p:txBody>
      </p:sp>
      <p:sp>
        <p:nvSpPr>
          <p:cNvPr id="12" name="TextBox 11">
            <a:extLst>
              <a:ext uri="{FF2B5EF4-FFF2-40B4-BE49-F238E27FC236}">
                <a16:creationId xmlns:a16="http://schemas.microsoft.com/office/drawing/2014/main" id="{A71DBC81-7463-625F-0167-6131F81453F3}"/>
              </a:ext>
            </a:extLst>
          </p:cNvPr>
          <p:cNvSpPr txBox="1"/>
          <p:nvPr/>
        </p:nvSpPr>
        <p:spPr>
          <a:xfrm>
            <a:off x="7222813" y="2417624"/>
            <a:ext cx="4463716" cy="2385268"/>
          </a:xfrm>
          <a:prstGeom prst="rect">
            <a:avLst/>
          </a:prstGeom>
          <a:noFill/>
        </p:spPr>
        <p:txBody>
          <a:bodyPr wrap="square">
            <a:spAutoFit/>
          </a:bodyPr>
          <a:lstStyle/>
          <a:p>
            <a:r>
              <a:rPr lang="en-GB" sz="1800" b="1">
                <a:solidFill>
                  <a:srgbClr val="000000"/>
                </a:solidFill>
                <a:latin typeface="Arial" panose="020B0604020202020204" pitchFamily="34" charset="0"/>
                <a:ea typeface="Open Sans" panose="020B0606030504020204" pitchFamily="34" charset="0"/>
                <a:cs typeface="Arial" panose="020B0604020202020204" pitchFamily="34" charset="0"/>
              </a:rPr>
              <a:t>What does it mean for you?</a:t>
            </a:r>
          </a:p>
          <a:p>
            <a:r>
              <a:rPr lang="en-GB" sz="500" b="1">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Give all clients clear and concise information and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make sure all communications are understood </a:t>
            </a:r>
          </a:p>
          <a:p>
            <a:pPr marL="171450" indent="-171450">
              <a:buFont typeface="Arial" panose="020B0604020202020204" pitchFamily="34" charset="0"/>
              <a:buChar char="•"/>
            </a:pP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Remember, it is the duty of everyone to ensure </a:t>
            </a:r>
            <a:r>
              <a:rPr lang="en-GB" sz="1800" b="1" u="sng">
                <a:solidFill>
                  <a:srgbClr val="000000"/>
                </a:solidFill>
                <a:latin typeface="Arial" panose="020B0604020202020204" pitchFamily="34" charset="0"/>
                <a:ea typeface="Open Sans" panose="020B0606030504020204" pitchFamily="34" charset="0"/>
                <a:cs typeface="Arial" panose="020B0604020202020204" pitchFamily="34" charset="0"/>
              </a:rPr>
              <a:t>fair treatment of all clients without discrimination</a:t>
            </a:r>
            <a:r>
              <a:rPr lang="en-GB" sz="1800">
                <a:solidFill>
                  <a:srgbClr val="000000"/>
                </a:solidFill>
                <a:latin typeface="Arial" panose="020B0604020202020204" pitchFamily="34" charset="0"/>
                <a:ea typeface="Open Sans" panose="020B0606030504020204" pitchFamily="34" charset="0"/>
                <a:cs typeface="Arial" panose="020B0604020202020204" pitchFamily="34" charset="0"/>
              </a:rPr>
              <a:t>. </a:t>
            </a:r>
          </a:p>
          <a:p>
            <a:pPr marL="171450" indent="-171450">
              <a:buFont typeface="Arial" panose="020B0604020202020204" pitchFamily="34" charset="0"/>
              <a:buChar char="•"/>
            </a:pPr>
            <a:endParaRPr lang="en-GB" sz="180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A72CE2F-C67C-477D-07C8-1C4D8F99BAFC}"/>
              </a:ext>
            </a:extLst>
          </p:cNvPr>
          <p:cNvSpPr/>
          <p:nvPr/>
        </p:nvSpPr>
        <p:spPr>
          <a:xfrm>
            <a:off x="2745683" y="1475302"/>
            <a:ext cx="397564" cy="364440"/>
          </a:xfrm>
          <a:prstGeom prst="ellipse">
            <a:avLst/>
          </a:prstGeom>
          <a:solidFill>
            <a:srgbClr val="002060"/>
          </a:solidFill>
          <a:ln>
            <a:solidFill>
              <a:srgbClr val="FFFF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FFFE"/>
                </a:solidFill>
                <a:latin typeface="Open Sans" panose="020B0606030504020204" pitchFamily="34" charset="0"/>
                <a:ea typeface="Open Sans" panose="020B0606030504020204" pitchFamily="34" charset="0"/>
                <a:cs typeface="Open Sans" panose="020B0606030504020204" pitchFamily="34" charset="0"/>
              </a:rPr>
              <a:t>2</a:t>
            </a:r>
          </a:p>
        </p:txBody>
      </p:sp>
      <p:pic>
        <p:nvPicPr>
          <p:cNvPr id="5" name="Picture 4">
            <a:extLst>
              <a:ext uri="{FF2B5EF4-FFF2-40B4-BE49-F238E27FC236}">
                <a16:creationId xmlns:a16="http://schemas.microsoft.com/office/drawing/2014/main" id="{E1BF9D9B-209E-FD21-FB20-3103BC186170}"/>
              </a:ext>
            </a:extLst>
          </p:cNvPr>
          <p:cNvPicPr preferRelativeResize="0">
            <a:picLocks/>
          </p:cNvPicPr>
          <p:nvPr/>
        </p:nvPicPr>
        <p:blipFill>
          <a:blip r:embed="rId4"/>
          <a:stretch>
            <a:fillRect/>
          </a:stretch>
        </p:blipFill>
        <p:spPr>
          <a:xfrm>
            <a:off x="5016899" y="2740959"/>
            <a:ext cx="2077200" cy="2077200"/>
          </a:xfrm>
          <a:prstGeom prst="ellipse">
            <a:avLst/>
          </a:prstGeom>
          <a:ln w="190500" cap="rnd">
            <a:noFill/>
            <a:prstDash val="solid"/>
          </a:ln>
          <a:effectLst/>
        </p:spPr>
      </p:pic>
      <p:sp>
        <p:nvSpPr>
          <p:cNvPr id="11" name="Title 1">
            <a:extLst>
              <a:ext uri="{FF2B5EF4-FFF2-40B4-BE49-F238E27FC236}">
                <a16:creationId xmlns:a16="http://schemas.microsoft.com/office/drawing/2014/main" id="{36ED2904-E5EB-11DE-2036-582DBEEC2B33}"/>
              </a:ext>
            </a:extLst>
          </p:cNvPr>
          <p:cNvSpPr>
            <a:spLocks noGrp="1"/>
          </p:cNvSpPr>
          <p:nvPr>
            <p:ph type="title"/>
          </p:nvPr>
        </p:nvSpPr>
        <p:spPr>
          <a:xfrm>
            <a:off x="838200" y="365125"/>
            <a:ext cx="10515600" cy="1325563"/>
          </a:xfrm>
        </p:spPr>
        <p:txBody>
          <a:bodyPr>
            <a:normAutofit/>
          </a:bodyPr>
          <a:lstStyle/>
          <a:p>
            <a:r>
              <a:rPr lang="en-US" sz="3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Code of conduct: Let’s put it into practice!</a:t>
            </a:r>
            <a:endParaRPr lang="en-US" sz="3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56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1de7c0-f5df-4b0e-876e-286b9ed4ae52">
      <Terms xmlns="http://schemas.microsoft.com/office/infopath/2007/PartnerControls"/>
    </lcf76f155ced4ddcb4097134ff3c332f>
    <TaxCatchAll xmlns="c0420cba-4f8c-4507-b280-e59102314633" xsi:nil="true"/>
    <Contentdescription xmlns="9d1de7c0-f5df-4b0e-876e-286b9ed4ae52" xsi:nil="true"/>
    <SharedWithUsers xmlns="c0420cba-4f8c-4507-b280-e59102314633">
      <UserInfo>
        <DisplayName/>
        <AccountId xsi:nil="true"/>
        <AccountType/>
      </UserInfo>
    </SharedWithUsers>
    <Tags xmlns="9d1de7c0-f5df-4b0e-876e-286b9ed4ae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A19D81DC8F2A41B45D999C97DDA2F6" ma:contentTypeVersion="18" ma:contentTypeDescription="Create a new document." ma:contentTypeScope="" ma:versionID="cdc7f590a325a995c4437050c4bad7b9">
  <xsd:schema xmlns:xsd="http://www.w3.org/2001/XMLSchema" xmlns:xs="http://www.w3.org/2001/XMLSchema" xmlns:p="http://schemas.microsoft.com/office/2006/metadata/properties" xmlns:ns2="9d1de7c0-f5df-4b0e-876e-286b9ed4ae52" xmlns:ns3="c0420cba-4f8c-4507-b280-e59102314633" targetNamespace="http://schemas.microsoft.com/office/2006/metadata/properties" ma:root="true" ma:fieldsID="587c5baed8cb6a15a1d01f0a542091b6" ns2:_="" ns3:_="">
    <xsd:import namespace="9d1de7c0-f5df-4b0e-876e-286b9ed4ae52"/>
    <xsd:import namespace="c0420cba-4f8c-4507-b280-e591023146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Contentdescription" minOccurs="0"/>
                <xsd:element ref="ns2:MediaServiceBillingMetadata" minOccurs="0"/>
                <xsd:element ref="ns2: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1de7c0-f5df-4b0e-876e-286b9ed4ae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Contentdescription" ma:index="23" nillable="true" ma:displayName="topic" ma:description="WFP-BHA initiatives to enhance community engagement and accountability in program performance monitoring." ma:format="Dropdown" ma:internalName="Contentdescription">
      <xsd:complexType>
        <xsd:complexContent>
          <xsd:extension base="dms:MultiChoice">
            <xsd:sequence>
              <xsd:element name="Value" maxOccurs="unbounded" minOccurs="0" nillable="true">
                <xsd:simpleType>
                  <xsd:restriction base="dms:Choice">
                    <xsd:enumeration value="Gender"/>
                    <xsd:enumeration value="Protection"/>
                    <xsd:enumeration value="Disability Inclusion"/>
                    <xsd:enumeration value="Financial Inclusion"/>
                    <xsd:enumeration value="Indigenous Peoples"/>
                    <xsd:enumeration value="GBV"/>
                    <xsd:enumeration value="Localization"/>
                  </xsd:restriction>
                </xsd:simpleType>
              </xsd:element>
            </xsd:sequence>
          </xsd:extension>
        </xsd:complexContent>
      </xsd:complexType>
    </xsd:element>
    <xsd:element name="MediaServiceBillingMetadata" ma:index="24" nillable="true" ma:displayName="MediaServiceBillingMetadata" ma:hidden="true" ma:internalName="MediaServiceBillingMetadata" ma:readOnly="true">
      <xsd:simpleType>
        <xsd:restriction base="dms:Note"/>
      </xsd:simpleType>
    </xsd:element>
    <xsd:element name="Tags" ma:index="25" nillable="true" ma:displayName="Tags" ma:format="Dropdown" ma:internalName="Tags">
      <xsd:simpleType>
        <xsd:union memberTypes="dms:Text">
          <xsd:simpleType>
            <xsd:restriction base="dms:Choice">
              <xsd:enumeration value="Men's engagement"/>
              <xsd:enumeration value="Choice 2"/>
              <xsd:enumeration value="Choice 3"/>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420cba-4f8c-4507-b280-e5910231463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b765a6-b2a4-4a47-bd6e-7da9ff0fce36}" ma:internalName="TaxCatchAll" ma:showField="CatchAllData" ma:web="c0420cba-4f8c-4507-b280-e5910231463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277F1C-064F-42C5-A351-D3466B5BAA51}">
  <ds:schemaRefs>
    <ds:schemaRef ds:uri="http://schemas.microsoft.com/sharepoint/v3/contenttype/forms"/>
  </ds:schemaRefs>
</ds:datastoreItem>
</file>

<file path=customXml/itemProps2.xml><?xml version="1.0" encoding="utf-8"?>
<ds:datastoreItem xmlns:ds="http://schemas.openxmlformats.org/officeDocument/2006/customXml" ds:itemID="{D49E3AC2-1B4D-477C-B0AF-3764CF84CC2F}">
  <ds:schemaRefs>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c0420cba-4f8c-4507-b280-e59102314633"/>
    <ds:schemaRef ds:uri="http://schemas.openxmlformats.org/package/2006/metadata/core-properties"/>
    <ds:schemaRef ds:uri="http://schemas.microsoft.com/office/infopath/2007/PartnerControls"/>
    <ds:schemaRef ds:uri="9d1de7c0-f5df-4b0e-876e-286b9ed4ae52"/>
    <ds:schemaRef ds:uri="http://purl.org/dc/dcmitype/"/>
  </ds:schemaRefs>
</ds:datastoreItem>
</file>

<file path=customXml/itemProps3.xml><?xml version="1.0" encoding="utf-8"?>
<ds:datastoreItem xmlns:ds="http://schemas.openxmlformats.org/officeDocument/2006/customXml" ds:itemID="{BF5C76CC-D064-4E97-BDD2-5C8F86D81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1de7c0-f5df-4b0e-876e-286b9ed4ae52"/>
    <ds:schemaRef ds:uri="c0420cba-4f8c-4507-b280-e591023146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3555</TotalTime>
  <Words>3388</Words>
  <Application>Microsoft Macintosh PowerPoint</Application>
  <PresentationFormat>Widescreen</PresentationFormat>
  <Paragraphs>348</Paragraphs>
  <Slides>30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HALDEN SOLID</vt:lpstr>
      <vt:lpstr>Open Sans</vt:lpstr>
      <vt:lpstr>Open Sans ExtraBold</vt:lpstr>
      <vt:lpstr>Open Sans Light</vt:lpstr>
      <vt:lpstr>Wingdings</vt:lpstr>
      <vt:lpstr>Office Theme</vt:lpstr>
      <vt:lpstr>PowerPoint Presentation</vt:lpstr>
      <vt:lpstr>PowerPoint Presentation</vt:lpstr>
      <vt:lpstr>How can we keep our clients safe?</vt:lpstr>
      <vt:lpstr>How can this benefit your business?</vt:lpstr>
      <vt:lpstr>You got this! Here are a few additional business benefits…</vt:lpstr>
      <vt:lpstr>Code of conduct: Remember these 8 principles</vt:lpstr>
      <vt:lpstr>Let’s look at some examples!</vt:lpstr>
      <vt:lpstr>Code of conduct: Let’s put it into practice!</vt:lpstr>
      <vt:lpstr>Code of conduct: Let’s put it into practice!</vt:lpstr>
      <vt:lpstr>Let’s look at some examples!</vt:lpstr>
      <vt:lpstr>Code of conduct: Let’s put it into practice!</vt:lpstr>
      <vt:lpstr>Code of conduct: Let’s put it into practice!</vt:lpstr>
      <vt:lpstr>Let’s look at some examples!</vt:lpstr>
      <vt:lpstr>Code of conduct: Let’s put it into practice!</vt:lpstr>
      <vt:lpstr>Let’s look at some examples!</vt:lpstr>
      <vt:lpstr>Code of conduct: Let’s put it into practice!</vt:lpstr>
      <vt:lpstr>Let’s look at some examples!</vt:lpstr>
      <vt:lpstr>Code of conduct: Let’s put it into practice!</vt:lpstr>
      <vt:lpstr>Code of conduct: Let’s put it into practice!</vt:lpstr>
      <vt:lpstr>Recap: Can you think of good practices to adapt?</vt:lpstr>
      <vt:lpstr>Recap: What are bad practices to avoid?</vt:lpstr>
      <vt:lpstr>Let’s look at complaints!</vt:lpstr>
      <vt:lpstr>Let’s look at complaints!</vt:lpstr>
      <vt:lpstr>Should you respond or refer?</vt:lpstr>
      <vt:lpstr>Let’s look at some examples!</vt:lpstr>
      <vt:lpstr>Let’s look at some examples!</vt:lpstr>
      <vt:lpstr>Let’s look at some examples!</vt:lpstr>
      <vt:lpstr>If you see something unusual, report it!</vt:lpstr>
      <vt:lpstr>What happens in cases of misconduct</vt:lpstr>
      <vt:lpstr>Questions? Share handouts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BHA funded project on  CBT &amp; PSEA</dc:title>
  <dc:creator>Luana MONBARON</dc:creator>
  <cp:lastModifiedBy>Russell Neal</cp:lastModifiedBy>
  <cp:revision>18</cp:revision>
  <dcterms:created xsi:type="dcterms:W3CDTF">2023-11-02T12:53:55Z</dcterms:created>
  <dcterms:modified xsi:type="dcterms:W3CDTF">2025-11-25T12:32:03Z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0x010100D9A19D81DC8F2A41B45D999C97DDA2F6</vt:lpwstr>
  </property>
  <property fmtid="{D5CDD505-2E9C-101B-9397-08002B2CF9AE}" pid="3" name="Order">
    <vt:r8>45000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MSIP_Label_2a3a108f-898d-4589-9ebc-7ee3b46df9b8_Enabled">
    <vt:lpwstr>true</vt:lpwstr>
  </property>
  <property fmtid="{D5CDD505-2E9C-101B-9397-08002B2CF9AE}" pid="12" name="MSIP_Label_2a3a108f-898d-4589-9ebc-7ee3b46df9b8_SetDate">
    <vt:lpwstr>2025-01-28T10:00:32Z</vt:lpwstr>
  </property>
  <property fmtid="{D5CDD505-2E9C-101B-9397-08002B2CF9AE}" pid="13" name="MSIP_Label_2a3a108f-898d-4589-9ebc-7ee3b46df9b8_Method">
    <vt:lpwstr>Standard</vt:lpwstr>
  </property>
  <property fmtid="{D5CDD505-2E9C-101B-9397-08002B2CF9AE}" pid="14" name="MSIP_Label_2a3a108f-898d-4589-9ebc-7ee3b46df9b8_Name">
    <vt:lpwstr>Official use only</vt:lpwstr>
  </property>
  <property fmtid="{D5CDD505-2E9C-101B-9397-08002B2CF9AE}" pid="15" name="MSIP_Label_2a3a108f-898d-4589-9ebc-7ee3b46df9b8_SiteId">
    <vt:lpwstr>462ad9ae-d7d9-4206-b874-71b1e079776f</vt:lpwstr>
  </property>
  <property fmtid="{D5CDD505-2E9C-101B-9397-08002B2CF9AE}" pid="16" name="MSIP_Label_2a3a108f-898d-4589-9ebc-7ee3b46df9b8_ActionId">
    <vt:lpwstr>ee7a9de4-f645-444f-b88e-8f93b6fc26bf</vt:lpwstr>
  </property>
  <property fmtid="{D5CDD505-2E9C-101B-9397-08002B2CF9AE}" pid="17" name="MSIP_Label_2a3a108f-898d-4589-9ebc-7ee3b46df9b8_ContentBits">
    <vt:lpwstr>0</vt:lpwstr>
  </property>
</Properties>
</file>